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12192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22" roundtripDataSignature="AMtx7mgaJIyRMjZfxYiUr4kMxfG7yafX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our conclusion, make bullet points</a:t>
            </a:r>
            <a:endParaRPr/>
          </a:p>
        </p:txBody>
      </p:sp>
      <p:sp>
        <p:nvSpPr>
          <p:cNvPr id="204" name="Google Shape;204;p13: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4: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JA AI health disclosure</a:t>
            </a:r>
            <a:endParaRPr/>
          </a:p>
        </p:txBody>
      </p:sp>
      <p:sp>
        <p:nvSpPr>
          <p:cNvPr id="224" name="Google Shape;224;p15: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 name="Google Shape;59;p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JA AI health disclosure</a:t>
            </a:r>
            <a:endParaRPr/>
          </a:p>
        </p:txBody>
      </p:sp>
      <p:sp>
        <p:nvSpPr>
          <p:cNvPr id="60" name="Google Shape;60;p2: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p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24cdefe1a_0_4: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1224cdefe1a_0_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Remove this </a:t>
            </a:r>
            <a:endParaRPr/>
          </a:p>
        </p:txBody>
      </p:sp>
      <p:sp>
        <p:nvSpPr>
          <p:cNvPr id="126" name="Google Shape;126;p6: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Add all the technologies. Logo and their name + description e..g Talend = ETL dev</a:t>
            </a:r>
            <a:endParaRPr/>
          </a:p>
        </p:txBody>
      </p:sp>
      <p:sp>
        <p:nvSpPr>
          <p:cNvPr id="141" name="Google Shape;141;p7:notes"/>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17"/>
          <p:cNvSpPr txBox="1"/>
          <p:nvPr>
            <p:ph type="title"/>
          </p:nvPr>
        </p:nvSpPr>
        <p:spPr>
          <a:xfrm>
            <a:off x="449588" y="411748"/>
            <a:ext cx="11292822" cy="7721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9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7"/>
          <p:cNvSpPr txBox="1"/>
          <p:nvPr>
            <p:ph idx="1" type="body"/>
          </p:nvPr>
        </p:nvSpPr>
        <p:spPr>
          <a:xfrm>
            <a:off x="308062" y="1326451"/>
            <a:ext cx="11575874" cy="40386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1800">
                <a:solidFill>
                  <a:srgbClr val="DE9424"/>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17"/>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 name="Shape 22"/>
        <p:cNvGrpSpPr/>
        <p:nvPr/>
      </p:nvGrpSpPr>
      <p:grpSpPr>
        <a:xfrm>
          <a:off x="0" y="0"/>
          <a:ext cx="0" cy="0"/>
          <a:chOff x="0" y="0"/>
          <a:chExt cx="0" cy="0"/>
        </a:xfrm>
      </p:grpSpPr>
      <p:sp>
        <p:nvSpPr>
          <p:cNvPr id="23" name="Google Shape;23;p18"/>
          <p:cNvSpPr txBox="1"/>
          <p:nvPr>
            <p:ph type="ctrTitle"/>
          </p:nvPr>
        </p:nvSpPr>
        <p:spPr>
          <a:xfrm>
            <a:off x="619329" y="411748"/>
            <a:ext cx="10953341" cy="7721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8"/>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9"/>
          <p:cNvSpPr txBox="1"/>
          <p:nvPr>
            <p:ph type="title"/>
          </p:nvPr>
        </p:nvSpPr>
        <p:spPr>
          <a:xfrm>
            <a:off x="449588" y="411748"/>
            <a:ext cx="11292822" cy="7721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9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9"/>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19"/>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1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20"/>
          <p:cNvSpPr txBox="1"/>
          <p:nvPr>
            <p:ph type="title"/>
          </p:nvPr>
        </p:nvSpPr>
        <p:spPr>
          <a:xfrm>
            <a:off x="449588" y="411748"/>
            <a:ext cx="11292822" cy="7721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9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0"/>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0" name="Shape 40"/>
        <p:cNvGrpSpPr/>
        <p:nvPr/>
      </p:nvGrpSpPr>
      <p:grpSpPr>
        <a:xfrm>
          <a:off x="0" y="0"/>
          <a:ext cx="0" cy="0"/>
          <a:chOff x="0" y="0"/>
          <a:chExt cx="0" cy="0"/>
        </a:xfrm>
      </p:grpSpPr>
      <p:sp>
        <p:nvSpPr>
          <p:cNvPr id="41" name="Google Shape;41;p2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6"/>
          <p:cNvPicPr preferRelativeResize="0"/>
          <p:nvPr/>
        </p:nvPicPr>
        <p:blipFill rotWithShape="1">
          <a:blip r:embed="rId1">
            <a:alphaModFix/>
          </a:blip>
          <a:srcRect b="0" l="0" r="0" t="0"/>
          <a:stretch/>
        </p:blipFill>
        <p:spPr>
          <a:xfrm>
            <a:off x="304799" y="304799"/>
            <a:ext cx="11582399" cy="6400799"/>
          </a:xfrm>
          <a:prstGeom prst="rect">
            <a:avLst/>
          </a:prstGeom>
          <a:noFill/>
          <a:ln>
            <a:noFill/>
          </a:ln>
        </p:spPr>
      </p:pic>
      <p:sp>
        <p:nvSpPr>
          <p:cNvPr id="11" name="Google Shape;11;p16"/>
          <p:cNvSpPr txBox="1"/>
          <p:nvPr>
            <p:ph type="title"/>
          </p:nvPr>
        </p:nvSpPr>
        <p:spPr>
          <a:xfrm>
            <a:off x="449588" y="411748"/>
            <a:ext cx="11292822" cy="7721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49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6"/>
          <p:cNvSpPr txBox="1"/>
          <p:nvPr>
            <p:ph idx="1" type="body"/>
          </p:nvPr>
        </p:nvSpPr>
        <p:spPr>
          <a:xfrm>
            <a:off x="308062" y="1326451"/>
            <a:ext cx="11575874" cy="40386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1800" u="none" cap="none" strike="noStrike">
                <a:solidFill>
                  <a:srgbClr val="DE9424"/>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3" name="Google Shape;13;p1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5.jpg"/><Relationship Id="rId4" Type="http://schemas.openxmlformats.org/officeDocument/2006/relationships/image" Target="../media/image27.png"/><Relationship Id="rId5" Type="http://schemas.openxmlformats.org/officeDocument/2006/relationships/image" Target="../media/image9.png"/><Relationship Id="rId6"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0.jpg"/><Relationship Id="rId4" Type="http://schemas.openxmlformats.org/officeDocument/2006/relationships/image" Target="../media/image29.png"/><Relationship Id="rId5" Type="http://schemas.openxmlformats.org/officeDocument/2006/relationships/image" Target="../media/image9.png"/><Relationship Id="rId6"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jpg"/><Relationship Id="rId4" Type="http://schemas.openxmlformats.org/officeDocument/2006/relationships/image" Target="../media/image31.png"/><Relationship Id="rId5" Type="http://schemas.openxmlformats.org/officeDocument/2006/relationships/image" Target="../media/image9.png"/><Relationship Id="rId6"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7.jpg"/><Relationship Id="rId4" Type="http://schemas.openxmlformats.org/officeDocument/2006/relationships/hyperlink" Target="https://github.com/chla-open-dev/OPENMRS_OMOP_PROJECT" TargetMode="External"/><Relationship Id="rId5" Type="http://schemas.openxmlformats.org/officeDocument/2006/relationships/image" Target="../media/image9.png"/><Relationship Id="rId6"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jpg"/><Relationship Id="rId4" Type="http://schemas.openxmlformats.org/officeDocument/2006/relationships/image" Target="../media/image9.png"/><Relationship Id="rId5"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4.jpg"/><Relationship Id="rId4" Type="http://schemas.openxmlformats.org/officeDocument/2006/relationships/image" Target="../media/image9.png"/><Relationship Id="rId5" Type="http://schemas.openxmlformats.org/officeDocument/2006/relationships/image" Target="../media/image26.jpg"/></Relationships>
</file>

<file path=ppt/slides/_rels/slide16.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9.jpg"/><Relationship Id="rId13" Type="http://schemas.openxmlformats.org/officeDocument/2006/relationships/image" Target="../media/image26.jp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0.jpg"/><Relationship Id="rId4" Type="http://schemas.openxmlformats.org/officeDocument/2006/relationships/image" Target="../media/image35.png"/><Relationship Id="rId9" Type="http://schemas.openxmlformats.org/officeDocument/2006/relationships/image" Target="../media/image39.jpg"/><Relationship Id="rId5" Type="http://schemas.openxmlformats.org/officeDocument/2006/relationships/image" Target="../media/image38.png"/><Relationship Id="rId6" Type="http://schemas.openxmlformats.org/officeDocument/2006/relationships/image" Target="../media/image48.jpg"/><Relationship Id="rId7" Type="http://schemas.openxmlformats.org/officeDocument/2006/relationships/image" Target="../media/image46.png"/><Relationship Id="rId8"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3.png"/><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9.png"/><Relationship Id="rId5"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10.png"/><Relationship Id="rId9"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6.jp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jp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12.jpg"/><Relationship Id="rId7" Type="http://schemas.openxmlformats.org/officeDocument/2006/relationships/image" Target="../media/image10.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23.png"/><Relationship Id="rId5" Type="http://schemas.openxmlformats.org/officeDocument/2006/relationships/image" Target="../media/image9.png"/><Relationship Id="rId6" Type="http://schemas.openxmlformats.org/officeDocument/2006/relationships/image" Target="../media/image12.jpg"/><Relationship Id="rId7" Type="http://schemas.openxmlformats.org/officeDocument/2006/relationships/image" Target="../media/image16.png"/><Relationship Id="rId8"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jpg"/><Relationship Id="rId4" Type="http://schemas.openxmlformats.org/officeDocument/2006/relationships/image" Target="../media/image9.png"/><Relationship Id="rId5" Type="http://schemas.openxmlformats.org/officeDocument/2006/relationships/image" Target="../media/image26.jpg"/><Relationship Id="rId6" Type="http://schemas.openxmlformats.org/officeDocument/2006/relationships/image" Target="../media/image17.png"/><Relationship Id="rId7"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3.jpg"/><Relationship Id="rId4" Type="http://schemas.openxmlformats.org/officeDocument/2006/relationships/image" Target="../media/image32.png"/><Relationship Id="rId9" Type="http://schemas.openxmlformats.org/officeDocument/2006/relationships/image" Target="../media/image26.jpg"/><Relationship Id="rId5" Type="http://schemas.openxmlformats.org/officeDocument/2006/relationships/image" Target="../media/image22.png"/><Relationship Id="rId6" Type="http://schemas.openxmlformats.org/officeDocument/2006/relationships/image" Target="../media/image36.png"/><Relationship Id="rId7" Type="http://schemas.openxmlformats.org/officeDocument/2006/relationships/image" Target="../media/image25.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2.jpg"/><Relationship Id="rId4" Type="http://schemas.openxmlformats.org/officeDocument/2006/relationships/image" Target="../media/image24.png"/><Relationship Id="rId5" Type="http://schemas.openxmlformats.org/officeDocument/2006/relationships/image" Target="../media/image9.png"/><Relationship Id="rId6"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 name="Shape 47"/>
        <p:cNvGrpSpPr/>
        <p:nvPr/>
      </p:nvGrpSpPr>
      <p:grpSpPr>
        <a:xfrm>
          <a:off x="0" y="0"/>
          <a:ext cx="0" cy="0"/>
          <a:chOff x="0" y="0"/>
          <a:chExt cx="0" cy="0"/>
        </a:xfrm>
      </p:grpSpPr>
      <p:pic>
        <p:nvPicPr>
          <p:cNvPr id="48" name="Google Shape;48;p1"/>
          <p:cNvPicPr preferRelativeResize="0"/>
          <p:nvPr/>
        </p:nvPicPr>
        <p:blipFill rotWithShape="1">
          <a:blip r:embed="rId3">
            <a:alphaModFix/>
          </a:blip>
          <a:srcRect b="0" l="0" r="0" t="0"/>
          <a:stretch/>
        </p:blipFill>
        <p:spPr>
          <a:xfrm>
            <a:off x="-20053" y="5047"/>
            <a:ext cx="12212053" cy="6858000"/>
          </a:xfrm>
          <a:prstGeom prst="rect">
            <a:avLst/>
          </a:prstGeom>
          <a:noFill/>
          <a:ln>
            <a:noFill/>
          </a:ln>
        </p:spPr>
      </p:pic>
      <p:sp>
        <p:nvSpPr>
          <p:cNvPr id="49" name="Google Shape;49;p1"/>
          <p:cNvSpPr txBox="1"/>
          <p:nvPr>
            <p:ph type="title"/>
          </p:nvPr>
        </p:nvSpPr>
        <p:spPr>
          <a:xfrm>
            <a:off x="613753" y="352441"/>
            <a:ext cx="10963071" cy="766235"/>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0" lang="en-US">
                <a:solidFill>
                  <a:schemeClr val="dk1"/>
                </a:solidFill>
                <a:latin typeface="Arial"/>
                <a:ea typeface="Arial"/>
                <a:cs typeface="Arial"/>
                <a:sym typeface="Arial"/>
              </a:rPr>
              <a:t>OpenMRS-OMOP ETL tool for LMICs</a:t>
            </a:r>
            <a:endParaRPr b="0">
              <a:solidFill>
                <a:schemeClr val="dk1"/>
              </a:solidFill>
              <a:latin typeface="Arial"/>
              <a:ea typeface="Arial"/>
              <a:cs typeface="Arial"/>
              <a:sym typeface="Arial"/>
            </a:endParaRPr>
          </a:p>
        </p:txBody>
      </p:sp>
      <p:pic>
        <p:nvPicPr>
          <p:cNvPr descr="OPEN_logo_transparent_whitetext.png" id="50" name="Google Shape;50;p1"/>
          <p:cNvPicPr preferRelativeResize="0"/>
          <p:nvPr/>
        </p:nvPicPr>
        <p:blipFill rotWithShape="1">
          <a:blip r:embed="rId4">
            <a:alphaModFix/>
          </a:blip>
          <a:srcRect b="25696" l="21545" r="18126" t="26383"/>
          <a:stretch/>
        </p:blipFill>
        <p:spPr>
          <a:xfrm>
            <a:off x="228600" y="4959012"/>
            <a:ext cx="2133601" cy="1694812"/>
          </a:xfrm>
          <a:prstGeom prst="rect">
            <a:avLst/>
          </a:prstGeom>
          <a:noFill/>
          <a:ln>
            <a:noFill/>
          </a:ln>
        </p:spPr>
      </p:pic>
      <p:pic>
        <p:nvPicPr>
          <p:cNvPr id="51" name="Google Shape;51;p1"/>
          <p:cNvPicPr preferRelativeResize="0"/>
          <p:nvPr/>
        </p:nvPicPr>
        <p:blipFill rotWithShape="1">
          <a:blip r:embed="rId5">
            <a:alphaModFix/>
          </a:blip>
          <a:srcRect b="0" l="0" r="0" t="0"/>
          <a:stretch/>
        </p:blipFill>
        <p:spPr>
          <a:xfrm>
            <a:off x="2514600" y="5129824"/>
            <a:ext cx="1275345" cy="1299036"/>
          </a:xfrm>
          <a:prstGeom prst="rect">
            <a:avLst/>
          </a:prstGeom>
          <a:noFill/>
          <a:ln>
            <a:noFill/>
          </a:ln>
        </p:spPr>
      </p:pic>
      <p:sp>
        <p:nvSpPr>
          <p:cNvPr id="52" name="Google Shape;52;p1"/>
          <p:cNvSpPr txBox="1"/>
          <p:nvPr/>
        </p:nvSpPr>
        <p:spPr>
          <a:xfrm>
            <a:off x="613752" y="1118676"/>
            <a:ext cx="10963071" cy="289823"/>
          </a:xfrm>
          <a:prstGeom prst="rect">
            <a:avLst/>
          </a:prstGeom>
          <a:noFill/>
          <a:ln>
            <a:noFill/>
          </a:ln>
        </p:spPr>
        <p:txBody>
          <a:bodyPr anchorCtr="0" anchor="t" bIns="0" lIns="0" spcFirstLastPara="1" rIns="0" wrap="square" tIns="12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Juan Espinoza, MD*</a:t>
            </a:r>
            <a:r>
              <a:rPr b="0" baseline="30000" i="0" lang="en-US" sz="1800" u="none" cap="none" strike="noStrike">
                <a:solidFill>
                  <a:schemeClr val="dk1"/>
                </a:solidFill>
                <a:latin typeface="Arial"/>
                <a:ea typeface="Arial"/>
                <a:cs typeface="Arial"/>
                <a:sym typeface="Arial"/>
              </a:rPr>
              <a:t>1,2</a:t>
            </a:r>
            <a:r>
              <a:rPr b="0" i="0" lang="en-US" sz="1800" u="none" cap="none" strike="noStrike">
                <a:solidFill>
                  <a:schemeClr val="dk1"/>
                </a:solidFill>
                <a:latin typeface="Arial"/>
                <a:ea typeface="Arial"/>
                <a:cs typeface="Arial"/>
                <a:sym typeface="Arial"/>
              </a:rPr>
              <a:t>, </a:t>
            </a:r>
            <a:r>
              <a:rPr b="0" i="0" lang="en-US" sz="1800" u="sng" cap="none" strike="noStrike">
                <a:solidFill>
                  <a:schemeClr val="dk1"/>
                </a:solidFill>
                <a:latin typeface="Arial"/>
                <a:ea typeface="Arial"/>
                <a:cs typeface="Arial"/>
                <a:sym typeface="Arial"/>
              </a:rPr>
              <a:t>Abu (Sab) Sikder, BA</a:t>
            </a:r>
            <a:r>
              <a:rPr b="0" i="0" lang="en-US" sz="1800" u="none" cap="none" strike="noStrike">
                <a:solidFill>
                  <a:schemeClr val="dk1"/>
                </a:solidFill>
                <a:latin typeface="Arial"/>
                <a:ea typeface="Arial"/>
                <a:cs typeface="Arial"/>
                <a:sym typeface="Arial"/>
              </a:rPr>
              <a:t>*</a:t>
            </a:r>
            <a:r>
              <a:rPr b="0" baseline="30000" i="0" lang="en-US" sz="1800" u="none" cap="none" strike="noStrike">
                <a:solidFill>
                  <a:schemeClr val="dk1"/>
                </a:solidFill>
                <a:latin typeface="Arial"/>
                <a:ea typeface="Arial"/>
                <a:cs typeface="Arial"/>
                <a:sym typeface="Arial"/>
              </a:rPr>
              <a:t>2</a:t>
            </a:r>
            <a:r>
              <a:rPr b="0" i="0" lang="en-US" sz="1800" u="none" cap="none" strike="noStrike">
                <a:solidFill>
                  <a:schemeClr val="dk1"/>
                </a:solidFill>
                <a:latin typeface="Arial"/>
                <a:ea typeface="Arial"/>
                <a:cs typeface="Arial"/>
                <a:sym typeface="Arial"/>
              </a:rPr>
              <a:t>, Armine Lulejian, EdD</a:t>
            </a:r>
            <a:r>
              <a:rPr b="0" baseline="30000" i="0" lang="en-US" sz="1800" u="none" cap="none" strike="noStrike">
                <a:solidFill>
                  <a:schemeClr val="dk1"/>
                </a:solidFill>
                <a:latin typeface="Arial"/>
                <a:ea typeface="Arial"/>
                <a:cs typeface="Arial"/>
                <a:sym typeface="Arial"/>
              </a:rPr>
              <a:t>3</a:t>
            </a:r>
            <a:r>
              <a:rPr b="0" i="0" lang="en-US" sz="1800" u="none" cap="none" strike="noStrike">
                <a:solidFill>
                  <a:schemeClr val="dk1"/>
                </a:solidFill>
                <a:latin typeface="Arial"/>
                <a:ea typeface="Arial"/>
                <a:cs typeface="Arial"/>
                <a:sym typeface="Arial"/>
              </a:rPr>
              <a:t>, Barry Levine, PhD</a:t>
            </a:r>
            <a:r>
              <a:rPr b="0" baseline="30000" i="0" lang="en-US" sz="1800" u="none" cap="none" strike="noStrike">
                <a:solidFill>
                  <a:schemeClr val="dk1"/>
                </a:solidFill>
                <a:latin typeface="Arial"/>
                <a:ea typeface="Arial"/>
                <a:cs typeface="Arial"/>
                <a:sym typeface="Arial"/>
              </a:rPr>
              <a:t>4</a:t>
            </a:r>
            <a:endParaRPr/>
          </a:p>
        </p:txBody>
      </p:sp>
      <p:sp>
        <p:nvSpPr>
          <p:cNvPr id="53" name="Google Shape;53;p1"/>
          <p:cNvSpPr txBox="1"/>
          <p:nvPr/>
        </p:nvSpPr>
        <p:spPr>
          <a:xfrm>
            <a:off x="613752" y="2166712"/>
            <a:ext cx="8987448" cy="1674817"/>
          </a:xfrm>
          <a:prstGeom prst="rect">
            <a:avLst/>
          </a:prstGeom>
          <a:noFill/>
          <a:ln>
            <a:noFill/>
          </a:ln>
        </p:spPr>
        <p:txBody>
          <a:bodyPr anchorCtr="0" anchor="t" bIns="0" lIns="0" spcFirstLastPara="1" rIns="0" wrap="square" tIns="12700">
            <a:spAutoFit/>
          </a:bodyPr>
          <a:lstStyle/>
          <a:p>
            <a:pPr indent="0" lvl="0" marL="0" marR="0" rtl="0" algn="l">
              <a:spcBef>
                <a:spcPts val="0"/>
              </a:spcBef>
              <a:spcAft>
                <a:spcPts val="0"/>
              </a:spcAft>
              <a:buNone/>
            </a:pPr>
            <a:r>
              <a:rPr baseline="30000" lang="en-US" sz="1800">
                <a:solidFill>
                  <a:schemeClr val="dk1"/>
                </a:solidFill>
                <a:latin typeface="Arial"/>
                <a:ea typeface="Arial"/>
                <a:cs typeface="Arial"/>
                <a:sym typeface="Arial"/>
              </a:rPr>
              <a:t>1</a:t>
            </a:r>
            <a:r>
              <a:rPr lang="en-US" sz="1800">
                <a:solidFill>
                  <a:schemeClr val="dk1"/>
                </a:solidFill>
                <a:latin typeface="Arial"/>
                <a:ea typeface="Arial"/>
                <a:cs typeface="Arial"/>
                <a:sym typeface="Arial"/>
              </a:rPr>
              <a:t> Department of Pediatrics, Children’s Hospital Los Angeles, Los Angeles, CA</a:t>
            </a:r>
            <a:endParaRPr/>
          </a:p>
          <a:p>
            <a:pPr indent="0" lvl="0" marL="0" marR="0" rtl="0" algn="l">
              <a:spcBef>
                <a:spcPts val="0"/>
              </a:spcBef>
              <a:spcAft>
                <a:spcPts val="0"/>
              </a:spcAft>
              <a:buNone/>
            </a:pPr>
            <a:r>
              <a:rPr baseline="30000" lang="en-US" sz="1800">
                <a:solidFill>
                  <a:schemeClr val="dk1"/>
                </a:solidFill>
                <a:latin typeface="Arial"/>
                <a:ea typeface="Arial"/>
                <a:cs typeface="Arial"/>
                <a:sym typeface="Arial"/>
              </a:rPr>
              <a:t>2</a:t>
            </a:r>
            <a:r>
              <a:rPr lang="en-US" sz="1800">
                <a:solidFill>
                  <a:schemeClr val="dk1"/>
                </a:solidFill>
                <a:latin typeface="Arial"/>
                <a:ea typeface="Arial"/>
                <a:cs typeface="Arial"/>
                <a:sym typeface="Arial"/>
              </a:rPr>
              <a:t> Innovation Studio, Children’s Hospital Los Angeles, Los Angeles, CA</a:t>
            </a:r>
            <a:endParaRPr/>
          </a:p>
          <a:p>
            <a:pPr indent="0" lvl="0" marL="0" marR="0" rtl="0" algn="l">
              <a:spcBef>
                <a:spcPts val="0"/>
              </a:spcBef>
              <a:spcAft>
                <a:spcPts val="0"/>
              </a:spcAft>
              <a:buNone/>
            </a:pPr>
            <a:r>
              <a:rPr baseline="30000" lang="en-US" sz="1800">
                <a:solidFill>
                  <a:schemeClr val="dk1"/>
                </a:solidFill>
                <a:latin typeface="Arial"/>
                <a:ea typeface="Arial"/>
                <a:cs typeface="Arial"/>
                <a:sym typeface="Arial"/>
              </a:rPr>
              <a:t>3</a:t>
            </a:r>
            <a:r>
              <a:rPr lang="en-US" sz="1800">
                <a:solidFill>
                  <a:schemeClr val="dk1"/>
                </a:solidFill>
                <a:latin typeface="Arial"/>
                <a:ea typeface="Arial"/>
                <a:cs typeface="Arial"/>
                <a:sym typeface="Arial"/>
              </a:rPr>
              <a:t> Department of Population and Public Health Sciences, Keck School of Medicine,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University of Southern California, Los Angeles, CA</a:t>
            </a:r>
            <a:endParaRPr/>
          </a:p>
          <a:p>
            <a:pPr indent="0" lvl="0" marL="0" marR="0" rtl="0" algn="l">
              <a:spcBef>
                <a:spcPts val="0"/>
              </a:spcBef>
              <a:spcAft>
                <a:spcPts val="0"/>
              </a:spcAft>
              <a:buNone/>
            </a:pPr>
            <a:r>
              <a:rPr baseline="30000" lang="en-US" sz="1800">
                <a:solidFill>
                  <a:schemeClr val="dk1"/>
                </a:solidFill>
                <a:latin typeface="Arial"/>
                <a:ea typeface="Arial"/>
                <a:cs typeface="Arial"/>
                <a:sym typeface="Arial"/>
              </a:rPr>
              <a:t>4</a:t>
            </a:r>
            <a:r>
              <a:rPr lang="en-US" sz="1800">
                <a:solidFill>
                  <a:schemeClr val="dk1"/>
                </a:solidFill>
                <a:latin typeface="Arial"/>
                <a:ea typeface="Arial"/>
                <a:cs typeface="Arial"/>
                <a:sym typeface="Arial"/>
              </a:rPr>
              <a:t> Computer Science Department, San Francisco State University, San Francisco, CA</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*JE and AS are co-first authors</a:t>
            </a:r>
            <a:endParaRPr/>
          </a:p>
        </p:txBody>
      </p:sp>
      <p:grpSp>
        <p:nvGrpSpPr>
          <p:cNvPr id="54" name="Google Shape;54;p1"/>
          <p:cNvGrpSpPr/>
          <p:nvPr/>
        </p:nvGrpSpPr>
        <p:grpSpPr>
          <a:xfrm>
            <a:off x="10896600" y="5026417"/>
            <a:ext cx="1100339" cy="1627407"/>
            <a:chOff x="10106255" y="4900328"/>
            <a:chExt cx="1100339" cy="1627407"/>
          </a:xfrm>
        </p:grpSpPr>
        <p:sp>
          <p:nvSpPr>
            <p:cNvPr id="55" name="Google Shape;55;p1"/>
            <p:cNvSpPr txBox="1"/>
            <p:nvPr/>
          </p:nvSpPr>
          <p:spPr>
            <a:xfrm>
              <a:off x="10128219" y="4900328"/>
              <a:ext cx="1078375" cy="429092"/>
            </a:xfrm>
            <a:prstGeom prst="rect">
              <a:avLst/>
            </a:prstGeom>
            <a:noFill/>
            <a:ln>
              <a:noFill/>
            </a:ln>
          </p:spPr>
          <p:txBody>
            <a:bodyPr anchorCtr="0" anchor="t" bIns="0" lIns="0" spcFirstLastPara="1" rIns="0" wrap="square" tIns="12700">
              <a:spAutoFit/>
            </a:bodyPr>
            <a:lstStyle/>
            <a:p>
              <a:pPr indent="0" lvl="0" marL="12700" marR="5080" rtl="0" algn="l">
                <a:lnSpc>
                  <a:spcPct val="124600"/>
                </a:lnSpc>
                <a:spcBef>
                  <a:spcPts val="0"/>
                </a:spcBef>
                <a:spcAft>
                  <a:spcPts val="0"/>
                </a:spcAft>
                <a:buNone/>
              </a:pPr>
              <a:r>
                <a:rPr lang="en-US" sz="2400">
                  <a:solidFill>
                    <a:schemeClr val="lt1"/>
                  </a:solidFill>
                  <a:latin typeface="Arial"/>
                  <a:ea typeface="Arial"/>
                  <a:cs typeface="Arial"/>
                  <a:sym typeface="Arial"/>
                </a:rPr>
                <a:t>ORC</a:t>
              </a:r>
              <a:r>
                <a:rPr lang="en-US" sz="2400">
                  <a:solidFill>
                    <a:schemeClr val="accent3"/>
                  </a:solidFill>
                  <a:latin typeface="Arial"/>
                  <a:ea typeface="Arial"/>
                  <a:cs typeface="Arial"/>
                  <a:sym typeface="Arial"/>
                </a:rPr>
                <a:t>iD</a:t>
              </a:r>
              <a:endParaRPr sz="2400">
                <a:solidFill>
                  <a:schemeClr val="accent3"/>
                </a:solidFill>
                <a:latin typeface="Arial"/>
                <a:ea typeface="Arial"/>
                <a:cs typeface="Arial"/>
                <a:sym typeface="Arial"/>
              </a:endParaRPr>
            </a:p>
          </p:txBody>
        </p:sp>
        <p:pic>
          <p:nvPicPr>
            <p:cNvPr id="56" name="Google Shape;56;p1"/>
            <p:cNvPicPr preferRelativeResize="0"/>
            <p:nvPr/>
          </p:nvPicPr>
          <p:blipFill rotWithShape="1">
            <a:blip r:embed="rId6">
              <a:alphaModFix/>
            </a:blip>
            <a:srcRect b="0" l="0" r="0" t="0"/>
            <a:stretch/>
          </p:blipFill>
          <p:spPr>
            <a:xfrm>
              <a:off x="10106255" y="5427396"/>
              <a:ext cx="1100339" cy="1100339"/>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7" name="Shape 167"/>
        <p:cNvGrpSpPr/>
        <p:nvPr/>
      </p:nvGrpSpPr>
      <p:grpSpPr>
        <a:xfrm>
          <a:off x="0" y="0"/>
          <a:ext cx="0" cy="0"/>
          <a:chOff x="0" y="0"/>
          <a:chExt cx="0" cy="0"/>
        </a:xfrm>
      </p:grpSpPr>
      <p:pic>
        <p:nvPicPr>
          <p:cNvPr id="168" name="Google Shape;168;p9"/>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169" name="Google Shape;169;p9"/>
          <p:cNvSpPr txBox="1"/>
          <p:nvPr>
            <p:ph type="title"/>
          </p:nvPr>
        </p:nvSpPr>
        <p:spPr>
          <a:xfrm>
            <a:off x="381000" y="440802"/>
            <a:ext cx="11353800" cy="766500"/>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Results - </a:t>
            </a:r>
            <a:r>
              <a:rPr b="0" lang="en-US"/>
              <a:t>Domains</a:t>
            </a:r>
            <a:endParaRPr/>
          </a:p>
        </p:txBody>
      </p:sp>
      <p:pic>
        <p:nvPicPr>
          <p:cNvPr descr="https://lh5.googleusercontent.com/CTKC0wqKBXNKqWjG9OIUnugyGL5TI_HejpWk9mrHkX7oSJKv8sqyX6-54z-KedG0NMmt9GR5Sa5DvG9gLP50OWQF6n9PLprzD26XEt1LXtwXCqNnlSIXTJ99BPAjEqh84OSY_hz3" id="170" name="Google Shape;170;p9"/>
          <p:cNvPicPr preferRelativeResize="0"/>
          <p:nvPr/>
        </p:nvPicPr>
        <p:blipFill rotWithShape="1">
          <a:blip r:embed="rId4">
            <a:alphaModFix/>
          </a:blip>
          <a:srcRect b="0" l="0" r="0" t="0"/>
          <a:stretch/>
        </p:blipFill>
        <p:spPr>
          <a:xfrm>
            <a:off x="3048000" y="1383761"/>
            <a:ext cx="5010150" cy="5410200"/>
          </a:xfrm>
          <a:prstGeom prst="rect">
            <a:avLst/>
          </a:prstGeom>
          <a:noFill/>
          <a:ln>
            <a:noFill/>
          </a:ln>
        </p:spPr>
      </p:pic>
      <p:pic>
        <p:nvPicPr>
          <p:cNvPr id="171" name="Google Shape;171;p9"/>
          <p:cNvPicPr preferRelativeResize="0"/>
          <p:nvPr/>
        </p:nvPicPr>
        <p:blipFill rotWithShape="1">
          <a:blip r:embed="rId5">
            <a:alphaModFix/>
          </a:blip>
          <a:srcRect b="28205" l="23077" r="20512" t="25641"/>
          <a:stretch/>
        </p:blipFill>
        <p:spPr>
          <a:xfrm>
            <a:off x="304800" y="5460510"/>
            <a:ext cx="1371600" cy="1122218"/>
          </a:xfrm>
          <a:prstGeom prst="rect">
            <a:avLst/>
          </a:prstGeom>
          <a:noFill/>
          <a:ln>
            <a:noFill/>
          </a:ln>
        </p:spPr>
      </p:pic>
      <p:pic>
        <p:nvPicPr>
          <p:cNvPr id="172" name="Google Shape;172;p9"/>
          <p:cNvPicPr preferRelativeResize="0"/>
          <p:nvPr/>
        </p:nvPicPr>
        <p:blipFill rotWithShape="1">
          <a:blip r:embed="rId6">
            <a:alphaModFix/>
          </a:blip>
          <a:srcRect b="0" l="0" r="0" t="0"/>
          <a:stretch/>
        </p:blipFill>
        <p:spPr>
          <a:xfrm>
            <a:off x="10275498" y="5870893"/>
            <a:ext cx="1611702" cy="7118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6" name="Shape 176"/>
        <p:cNvGrpSpPr/>
        <p:nvPr/>
      </p:nvGrpSpPr>
      <p:grpSpPr>
        <a:xfrm>
          <a:off x="0" y="0"/>
          <a:ext cx="0" cy="0"/>
          <a:chOff x="0" y="0"/>
          <a:chExt cx="0" cy="0"/>
        </a:xfrm>
      </p:grpSpPr>
      <p:pic>
        <p:nvPicPr>
          <p:cNvPr id="177" name="Google Shape;177;p10"/>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178" name="Google Shape;178;p10"/>
          <p:cNvSpPr txBox="1"/>
          <p:nvPr>
            <p:ph type="title"/>
          </p:nvPr>
        </p:nvSpPr>
        <p:spPr>
          <a:xfrm>
            <a:off x="381000" y="440802"/>
            <a:ext cx="11353800" cy="766500"/>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Results - </a:t>
            </a:r>
            <a:r>
              <a:rPr b="0" lang="en-US"/>
              <a:t>Mapping (person table) </a:t>
            </a:r>
            <a:endParaRPr/>
          </a:p>
        </p:txBody>
      </p:sp>
      <p:pic>
        <p:nvPicPr>
          <p:cNvPr descr="https://lh3.googleusercontent.com/MgRiavol1kpjl7EbtvvJlEPpiikirIA7ESD4dxWhyP_j_JKxp98RzoeVC9FIeacAwdHwmf_FSYLYqMoqrqN2TWePiUr3pU0H5-mMHGDmE0SrYeEAvU1AGRkBSQx-rpb54tuEaWeq" id="179" name="Google Shape;179;p10"/>
          <p:cNvPicPr preferRelativeResize="0"/>
          <p:nvPr/>
        </p:nvPicPr>
        <p:blipFill rotWithShape="1">
          <a:blip r:embed="rId4">
            <a:alphaModFix/>
          </a:blip>
          <a:srcRect b="0" l="0" r="0" t="0"/>
          <a:stretch/>
        </p:blipFill>
        <p:spPr>
          <a:xfrm>
            <a:off x="3086100" y="1676400"/>
            <a:ext cx="5943600" cy="4657725"/>
          </a:xfrm>
          <a:prstGeom prst="rect">
            <a:avLst/>
          </a:prstGeom>
          <a:noFill/>
          <a:ln>
            <a:noFill/>
          </a:ln>
        </p:spPr>
      </p:pic>
      <p:pic>
        <p:nvPicPr>
          <p:cNvPr id="180" name="Google Shape;180;p10"/>
          <p:cNvPicPr preferRelativeResize="0"/>
          <p:nvPr/>
        </p:nvPicPr>
        <p:blipFill rotWithShape="1">
          <a:blip r:embed="rId5">
            <a:alphaModFix/>
          </a:blip>
          <a:srcRect b="28205" l="23077" r="20512" t="25641"/>
          <a:stretch/>
        </p:blipFill>
        <p:spPr>
          <a:xfrm>
            <a:off x="304800" y="5460510"/>
            <a:ext cx="1371600" cy="1122218"/>
          </a:xfrm>
          <a:prstGeom prst="rect">
            <a:avLst/>
          </a:prstGeom>
          <a:noFill/>
          <a:ln>
            <a:noFill/>
          </a:ln>
        </p:spPr>
      </p:pic>
      <p:pic>
        <p:nvPicPr>
          <p:cNvPr id="181" name="Google Shape;181;p10"/>
          <p:cNvPicPr preferRelativeResize="0"/>
          <p:nvPr/>
        </p:nvPicPr>
        <p:blipFill rotWithShape="1">
          <a:blip r:embed="rId6">
            <a:alphaModFix/>
          </a:blip>
          <a:srcRect b="0" l="0" r="0" t="0"/>
          <a:stretch/>
        </p:blipFill>
        <p:spPr>
          <a:xfrm>
            <a:off x="10275498" y="5870893"/>
            <a:ext cx="1611702" cy="7118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 name="Shape 185"/>
        <p:cNvGrpSpPr/>
        <p:nvPr/>
      </p:nvGrpSpPr>
      <p:grpSpPr>
        <a:xfrm>
          <a:off x="0" y="0"/>
          <a:ext cx="0" cy="0"/>
          <a:chOff x="0" y="0"/>
          <a:chExt cx="0" cy="0"/>
        </a:xfrm>
      </p:grpSpPr>
      <p:pic>
        <p:nvPicPr>
          <p:cNvPr id="186" name="Google Shape;186;p11"/>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187" name="Google Shape;187;p11"/>
          <p:cNvSpPr txBox="1"/>
          <p:nvPr>
            <p:ph type="title"/>
          </p:nvPr>
        </p:nvSpPr>
        <p:spPr>
          <a:xfrm>
            <a:off x="381000" y="440802"/>
            <a:ext cx="11353800" cy="766500"/>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Results - </a:t>
            </a:r>
            <a:r>
              <a:rPr b="0" lang="en-US"/>
              <a:t>ETL</a:t>
            </a:r>
            <a:endParaRPr/>
          </a:p>
        </p:txBody>
      </p:sp>
      <p:pic>
        <p:nvPicPr>
          <p:cNvPr descr="https://lh4.googleusercontent.com/_DV9-eo50lH_CfHOxp4OReFIjtDw1npQUDbaRYnNG5BVkqRr1smz0pLSVm3wUefwSZqwpcljJqZE0n9VHy8Qm_bAkW2n6SwNE2MyVNq4XCs8U49r4Wb8_-9DGlsXVgj2Ka_O5TbU" id="188" name="Google Shape;188;p11"/>
          <p:cNvPicPr preferRelativeResize="0"/>
          <p:nvPr/>
        </p:nvPicPr>
        <p:blipFill rotWithShape="1">
          <a:blip r:embed="rId4">
            <a:alphaModFix/>
          </a:blip>
          <a:srcRect b="0" l="0" r="0" t="0"/>
          <a:stretch/>
        </p:blipFill>
        <p:spPr>
          <a:xfrm>
            <a:off x="1428750" y="2870969"/>
            <a:ext cx="9258300" cy="1424354"/>
          </a:xfrm>
          <a:prstGeom prst="rect">
            <a:avLst/>
          </a:prstGeom>
          <a:noFill/>
          <a:ln>
            <a:noFill/>
          </a:ln>
        </p:spPr>
      </p:pic>
      <p:pic>
        <p:nvPicPr>
          <p:cNvPr id="189" name="Google Shape;189;p11"/>
          <p:cNvPicPr preferRelativeResize="0"/>
          <p:nvPr/>
        </p:nvPicPr>
        <p:blipFill rotWithShape="1">
          <a:blip r:embed="rId5">
            <a:alphaModFix/>
          </a:blip>
          <a:srcRect b="28205" l="23077" r="20512" t="25641"/>
          <a:stretch/>
        </p:blipFill>
        <p:spPr>
          <a:xfrm>
            <a:off x="304800" y="5460510"/>
            <a:ext cx="1371600" cy="1122218"/>
          </a:xfrm>
          <a:prstGeom prst="rect">
            <a:avLst/>
          </a:prstGeom>
          <a:noFill/>
          <a:ln>
            <a:noFill/>
          </a:ln>
        </p:spPr>
      </p:pic>
      <p:pic>
        <p:nvPicPr>
          <p:cNvPr id="190" name="Google Shape;190;p11"/>
          <p:cNvPicPr preferRelativeResize="0"/>
          <p:nvPr/>
        </p:nvPicPr>
        <p:blipFill rotWithShape="1">
          <a:blip r:embed="rId6">
            <a:alphaModFix/>
          </a:blip>
          <a:srcRect b="0" l="0" r="0" t="0"/>
          <a:stretch/>
        </p:blipFill>
        <p:spPr>
          <a:xfrm>
            <a:off x="10275498" y="5870893"/>
            <a:ext cx="1611702" cy="7118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4" name="Shape 194"/>
        <p:cNvGrpSpPr/>
        <p:nvPr/>
      </p:nvGrpSpPr>
      <p:grpSpPr>
        <a:xfrm>
          <a:off x="0" y="0"/>
          <a:ext cx="0" cy="0"/>
          <a:chOff x="0" y="0"/>
          <a:chExt cx="0" cy="0"/>
        </a:xfrm>
      </p:grpSpPr>
      <p:pic>
        <p:nvPicPr>
          <p:cNvPr id="195" name="Google Shape;195;p12"/>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196" name="Google Shape;196;p12"/>
          <p:cNvSpPr txBox="1"/>
          <p:nvPr>
            <p:ph type="title"/>
          </p:nvPr>
        </p:nvSpPr>
        <p:spPr>
          <a:xfrm>
            <a:off x="381000" y="440802"/>
            <a:ext cx="11353800" cy="766235"/>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Results</a:t>
            </a:r>
            <a:endParaRPr/>
          </a:p>
        </p:txBody>
      </p:sp>
      <p:sp>
        <p:nvSpPr>
          <p:cNvPr id="197" name="Google Shape;197;p12"/>
          <p:cNvSpPr txBox="1"/>
          <p:nvPr/>
        </p:nvSpPr>
        <p:spPr>
          <a:xfrm>
            <a:off x="6705600" y="1659833"/>
            <a:ext cx="5029200" cy="264944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u="sng">
                <a:solidFill>
                  <a:schemeClr val="dk1"/>
                </a:solidFill>
                <a:latin typeface="Arial"/>
                <a:ea typeface="Arial"/>
                <a:cs typeface="Arial"/>
                <a:sym typeface="Arial"/>
              </a:rPr>
              <a:t>Performance metrics</a:t>
            </a:r>
            <a:endParaRPr/>
          </a:p>
          <a:p>
            <a:pPr indent="-342900" lvl="0" marL="355600" marR="0" rtl="0" algn="l">
              <a:lnSpc>
                <a:spcPct val="100000"/>
              </a:lnSpc>
              <a:spcBef>
                <a:spcPts val="1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9,932 observation records transformed </a:t>
            </a:r>
            <a:endParaRPr sz="2400">
              <a:solidFill>
                <a:schemeClr val="dk1"/>
              </a:solidFill>
              <a:latin typeface="Arial"/>
              <a:ea typeface="Arial"/>
              <a:cs typeface="Arial"/>
              <a:sym typeface="Arial"/>
            </a:endParaRPr>
          </a:p>
          <a:p>
            <a:pPr indent="-342900" lvl="0" marL="355600" marR="0" rtl="0" algn="l">
              <a:lnSpc>
                <a:spcPct val="100000"/>
              </a:lnSpc>
              <a:spcBef>
                <a:spcPts val="1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101 valid person_ids</a:t>
            </a:r>
            <a:endParaRPr sz="2400">
              <a:solidFill>
                <a:schemeClr val="dk1"/>
              </a:solidFill>
              <a:latin typeface="Arial"/>
              <a:ea typeface="Arial"/>
              <a:cs typeface="Arial"/>
              <a:sym typeface="Arial"/>
            </a:endParaRPr>
          </a:p>
          <a:p>
            <a:pPr indent="-342900" lvl="0" marL="355600" marR="0" rtl="0" algn="l">
              <a:lnSpc>
                <a:spcPct val="100000"/>
              </a:lnSpc>
              <a:spcBef>
                <a:spcPts val="1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≤2 tDBInputs, 1 tMap, and 1 tDBOutput</a:t>
            </a:r>
            <a:endParaRPr/>
          </a:p>
          <a:p>
            <a:pPr indent="-342900" lvl="0" marL="355600" marR="0" rtl="0" algn="l">
              <a:lnSpc>
                <a:spcPct val="100000"/>
              </a:lnSpc>
              <a:spcBef>
                <a:spcPts val="1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15 minutes</a:t>
            </a:r>
            <a:endParaRPr/>
          </a:p>
        </p:txBody>
      </p:sp>
      <p:sp>
        <p:nvSpPr>
          <p:cNvPr id="198" name="Google Shape;198;p12"/>
          <p:cNvSpPr txBox="1"/>
          <p:nvPr/>
        </p:nvSpPr>
        <p:spPr>
          <a:xfrm>
            <a:off x="533400" y="1659833"/>
            <a:ext cx="5105400" cy="3375283"/>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u="sng">
                <a:solidFill>
                  <a:schemeClr val="dk1"/>
                </a:solidFill>
                <a:latin typeface="Arial"/>
                <a:ea typeface="Arial"/>
                <a:cs typeface="Arial"/>
                <a:sym typeface="Arial"/>
              </a:rPr>
              <a:t>Technical assets developed</a:t>
            </a:r>
            <a:endParaRPr/>
          </a:p>
          <a:p>
            <a:pPr indent="-342900" lvl="0" marL="355600" marR="0" rtl="0" algn="l">
              <a:lnSpc>
                <a:spcPct val="100000"/>
              </a:lnSpc>
              <a:spcBef>
                <a:spcPts val="1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Complete Talend project with 7 ETL jobs</a:t>
            </a:r>
            <a:endParaRPr/>
          </a:p>
          <a:p>
            <a:pPr indent="-342900" lvl="1" marL="812800" marR="0" rtl="0" algn="l">
              <a:spcBef>
                <a:spcPts val="100"/>
              </a:spcBef>
              <a:spcAft>
                <a:spcPts val="0"/>
              </a:spcAft>
              <a:buClr>
                <a:schemeClr val="dk1"/>
              </a:buClr>
              <a:buSzPts val="2400"/>
              <a:buFont typeface="Noto Sans Symbols"/>
              <a:buChar char="▪"/>
            </a:pPr>
            <a:r>
              <a:rPr b="0" i="0" lang="en-US" sz="2400" u="none" cap="none" strike="noStrike">
                <a:solidFill>
                  <a:schemeClr val="dk1"/>
                </a:solidFill>
                <a:latin typeface="Arial"/>
                <a:ea typeface="Arial"/>
                <a:cs typeface="Arial"/>
                <a:sym typeface="Arial"/>
              </a:rPr>
              <a:t>care_site, location, observation_period, observation, person_death, person, and provider</a:t>
            </a:r>
            <a:endParaRPr b="0" i="0" sz="2400" u="none" cap="none" strike="noStrike">
              <a:solidFill>
                <a:schemeClr val="dk1"/>
              </a:solidFill>
              <a:latin typeface="Arial"/>
              <a:ea typeface="Arial"/>
              <a:cs typeface="Arial"/>
              <a:sym typeface="Arial"/>
            </a:endParaRPr>
          </a:p>
          <a:p>
            <a:pPr indent="-342900" lvl="0" marL="355600" marR="0" rtl="0" algn="l">
              <a:lnSpc>
                <a:spcPct val="100000"/>
              </a:lnSpc>
              <a:spcBef>
                <a:spcPts val="10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Extensive documentation in public open-source </a:t>
            </a:r>
            <a:r>
              <a:rPr lang="en-US" sz="2400" u="sng">
                <a:solidFill>
                  <a:schemeClr val="dk1"/>
                </a:solidFill>
                <a:latin typeface="Arial"/>
                <a:ea typeface="Arial"/>
                <a:cs typeface="Arial"/>
                <a:sym typeface="Arial"/>
                <a:hlinkClick r:id="rId4">
                  <a:extLst>
                    <a:ext uri="{A12FA001-AC4F-418D-AE19-62706E023703}">
                      <ahyp:hlinkClr val="tx"/>
                    </a:ext>
                  </a:extLst>
                </a:hlinkClick>
              </a:rPr>
              <a:t>GitHub Repository</a:t>
            </a:r>
            <a:endParaRPr sz="2400">
              <a:solidFill>
                <a:schemeClr val="dk1"/>
              </a:solidFill>
              <a:latin typeface="Arial"/>
              <a:ea typeface="Arial"/>
              <a:cs typeface="Arial"/>
              <a:sym typeface="Arial"/>
            </a:endParaRPr>
          </a:p>
        </p:txBody>
      </p:sp>
      <p:pic>
        <p:nvPicPr>
          <p:cNvPr id="199" name="Google Shape;199;p12"/>
          <p:cNvPicPr preferRelativeResize="0"/>
          <p:nvPr/>
        </p:nvPicPr>
        <p:blipFill rotWithShape="1">
          <a:blip r:embed="rId5">
            <a:alphaModFix/>
          </a:blip>
          <a:srcRect b="28205" l="23077" r="20512" t="25641"/>
          <a:stretch/>
        </p:blipFill>
        <p:spPr>
          <a:xfrm>
            <a:off x="304800" y="5460510"/>
            <a:ext cx="1371600" cy="1122218"/>
          </a:xfrm>
          <a:prstGeom prst="rect">
            <a:avLst/>
          </a:prstGeom>
          <a:noFill/>
          <a:ln>
            <a:noFill/>
          </a:ln>
        </p:spPr>
      </p:pic>
      <p:pic>
        <p:nvPicPr>
          <p:cNvPr id="200" name="Google Shape;200;p12"/>
          <p:cNvPicPr preferRelativeResize="0"/>
          <p:nvPr/>
        </p:nvPicPr>
        <p:blipFill rotWithShape="1">
          <a:blip r:embed="rId6">
            <a:alphaModFix/>
          </a:blip>
          <a:srcRect b="0" l="0" r="0" t="0"/>
          <a:stretch/>
        </p:blipFill>
        <p:spPr>
          <a:xfrm>
            <a:off x="10275498" y="5870893"/>
            <a:ext cx="1611702" cy="7118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5" name="Shape 205"/>
        <p:cNvGrpSpPr/>
        <p:nvPr/>
      </p:nvGrpSpPr>
      <p:grpSpPr>
        <a:xfrm>
          <a:off x="0" y="0"/>
          <a:ext cx="0" cy="0"/>
          <a:chOff x="0" y="0"/>
          <a:chExt cx="0" cy="0"/>
        </a:xfrm>
      </p:grpSpPr>
      <p:pic>
        <p:nvPicPr>
          <p:cNvPr id="206" name="Google Shape;206;p13"/>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207" name="Google Shape;207;p13"/>
          <p:cNvSpPr txBox="1"/>
          <p:nvPr>
            <p:ph type="title"/>
          </p:nvPr>
        </p:nvSpPr>
        <p:spPr>
          <a:xfrm>
            <a:off x="381000" y="440802"/>
            <a:ext cx="11353800" cy="766235"/>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Limitations</a:t>
            </a:r>
            <a:endParaRPr/>
          </a:p>
        </p:txBody>
      </p:sp>
      <p:sp>
        <p:nvSpPr>
          <p:cNvPr id="208" name="Google Shape;208;p13"/>
          <p:cNvSpPr txBox="1"/>
          <p:nvPr/>
        </p:nvSpPr>
        <p:spPr>
          <a:xfrm>
            <a:off x="3756421" y="2613650"/>
            <a:ext cx="4679157" cy="193899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Not all domains were mapped</a:t>
            </a:r>
            <a:endParaRPr/>
          </a:p>
          <a:p>
            <a:pPr indent="-133350" lvl="0" marL="285750" marR="0" rtl="0" algn="l">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Specific technical environment</a:t>
            </a:r>
            <a:endParaRPr/>
          </a:p>
          <a:p>
            <a:pPr indent="-133350" lvl="0" marL="285750" marR="0" rtl="0" algn="l">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Arial"/>
                <a:ea typeface="Arial"/>
                <a:cs typeface="Arial"/>
                <a:sym typeface="Arial"/>
              </a:rPr>
              <a:t>Performance can be improved</a:t>
            </a:r>
            <a:endParaRPr/>
          </a:p>
        </p:txBody>
      </p:sp>
      <p:pic>
        <p:nvPicPr>
          <p:cNvPr id="209" name="Google Shape;209;p13"/>
          <p:cNvPicPr preferRelativeResize="0"/>
          <p:nvPr/>
        </p:nvPicPr>
        <p:blipFill rotWithShape="1">
          <a:blip r:embed="rId4">
            <a:alphaModFix/>
          </a:blip>
          <a:srcRect b="28205" l="23077" r="20512" t="25641"/>
          <a:stretch/>
        </p:blipFill>
        <p:spPr>
          <a:xfrm>
            <a:off x="304800" y="5460510"/>
            <a:ext cx="1371600" cy="1122218"/>
          </a:xfrm>
          <a:prstGeom prst="rect">
            <a:avLst/>
          </a:prstGeom>
          <a:noFill/>
          <a:ln>
            <a:noFill/>
          </a:ln>
        </p:spPr>
      </p:pic>
      <p:pic>
        <p:nvPicPr>
          <p:cNvPr id="210" name="Google Shape;210;p13"/>
          <p:cNvPicPr preferRelativeResize="0"/>
          <p:nvPr/>
        </p:nvPicPr>
        <p:blipFill rotWithShape="1">
          <a:blip r:embed="rId5">
            <a:alphaModFix/>
          </a:blip>
          <a:srcRect b="0" l="0" r="0" t="0"/>
          <a:stretch/>
        </p:blipFill>
        <p:spPr>
          <a:xfrm>
            <a:off x="10275498" y="5870893"/>
            <a:ext cx="1611702" cy="7118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5" name="Shape 215"/>
        <p:cNvGrpSpPr/>
        <p:nvPr/>
      </p:nvGrpSpPr>
      <p:grpSpPr>
        <a:xfrm>
          <a:off x="0" y="0"/>
          <a:ext cx="0" cy="0"/>
          <a:chOff x="0" y="0"/>
          <a:chExt cx="0" cy="0"/>
        </a:xfrm>
      </p:grpSpPr>
      <p:pic>
        <p:nvPicPr>
          <p:cNvPr id="216" name="Google Shape;216;p14"/>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217" name="Google Shape;217;p14"/>
          <p:cNvSpPr txBox="1"/>
          <p:nvPr>
            <p:ph type="title"/>
          </p:nvPr>
        </p:nvSpPr>
        <p:spPr>
          <a:xfrm>
            <a:off x="381000" y="440802"/>
            <a:ext cx="11353800" cy="766235"/>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Conclusion</a:t>
            </a:r>
            <a:endParaRPr/>
          </a:p>
        </p:txBody>
      </p:sp>
      <p:sp>
        <p:nvSpPr>
          <p:cNvPr id="218" name="Google Shape;218;p14"/>
          <p:cNvSpPr txBox="1"/>
          <p:nvPr/>
        </p:nvSpPr>
        <p:spPr>
          <a:xfrm>
            <a:off x="2133600" y="2133600"/>
            <a:ext cx="7924800" cy="369331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Calibri"/>
              <a:buAutoNum type="arabicPeriod"/>
            </a:pPr>
            <a:r>
              <a:rPr lang="en-US" sz="2400">
                <a:solidFill>
                  <a:schemeClr val="dk1"/>
                </a:solidFill>
                <a:latin typeface="Arial"/>
                <a:ea typeface="Arial"/>
                <a:cs typeface="Arial"/>
                <a:sym typeface="Arial"/>
              </a:rPr>
              <a:t>Our ETL tool can transform </a:t>
            </a:r>
            <a:r>
              <a:rPr lang="en-US" sz="2400">
                <a:solidFill>
                  <a:schemeClr val="accent6"/>
                </a:solidFill>
                <a:latin typeface="Arial"/>
                <a:ea typeface="Arial"/>
                <a:cs typeface="Arial"/>
                <a:sym typeface="Arial"/>
              </a:rPr>
              <a:t>OpenMRS data to OMOP </a:t>
            </a:r>
            <a:r>
              <a:rPr lang="en-US" sz="2400">
                <a:solidFill>
                  <a:schemeClr val="dk1"/>
                </a:solidFill>
                <a:latin typeface="Arial"/>
                <a:ea typeface="Arial"/>
                <a:cs typeface="Arial"/>
                <a:sym typeface="Arial"/>
              </a:rPr>
              <a:t>and facilitate applications that leverage the powerful tools developed for OMOP.</a:t>
            </a:r>
            <a:endParaRPr/>
          </a:p>
          <a:p>
            <a:pPr indent="-190500" lvl="0" marL="342900" marR="0" rtl="0" algn="l">
              <a:spcBef>
                <a:spcPts val="0"/>
              </a:spcBef>
              <a:spcAft>
                <a:spcPts val="0"/>
              </a:spcAft>
              <a:buClr>
                <a:schemeClr val="dk1"/>
              </a:buClr>
              <a:buSzPts val="2400"/>
              <a:buFont typeface="Calibri"/>
              <a:buNone/>
            </a:pPr>
            <a:r>
              <a:t/>
            </a:r>
            <a:endParaRPr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Calibri"/>
              <a:buAutoNum type="arabicPeriod"/>
            </a:pPr>
            <a:r>
              <a:rPr lang="en-US" sz="2400">
                <a:solidFill>
                  <a:schemeClr val="dk1"/>
                </a:solidFill>
                <a:latin typeface="Arial"/>
                <a:ea typeface="Arial"/>
                <a:cs typeface="Arial"/>
                <a:sym typeface="Arial"/>
              </a:rPr>
              <a:t> </a:t>
            </a:r>
            <a:r>
              <a:rPr lang="en-US" sz="2400">
                <a:solidFill>
                  <a:srgbClr val="000000"/>
                </a:solidFill>
                <a:latin typeface="Arial"/>
                <a:ea typeface="Arial"/>
                <a:cs typeface="Arial"/>
                <a:sym typeface="Arial"/>
              </a:rPr>
              <a:t>This tool can be implemented </a:t>
            </a:r>
            <a:r>
              <a:rPr lang="en-US" sz="2400">
                <a:solidFill>
                  <a:schemeClr val="accent6"/>
                </a:solidFill>
                <a:latin typeface="Arial"/>
                <a:ea typeface="Arial"/>
                <a:cs typeface="Arial"/>
                <a:sym typeface="Arial"/>
              </a:rPr>
              <a:t>free of charge </a:t>
            </a:r>
            <a:r>
              <a:rPr lang="en-US" sz="2400">
                <a:solidFill>
                  <a:srgbClr val="000000"/>
                </a:solidFill>
                <a:latin typeface="Arial"/>
                <a:ea typeface="Arial"/>
                <a:cs typeface="Arial"/>
                <a:sym typeface="Arial"/>
              </a:rPr>
              <a:t>with open source software available to all individuals.</a:t>
            </a:r>
            <a:endParaRPr/>
          </a:p>
          <a:p>
            <a:pPr indent="-190500" lvl="0" marL="342900" marR="0" rtl="0" algn="l">
              <a:spcBef>
                <a:spcPts val="0"/>
              </a:spcBef>
              <a:spcAft>
                <a:spcPts val="0"/>
              </a:spcAft>
              <a:buClr>
                <a:schemeClr val="dk1"/>
              </a:buClr>
              <a:buSzPts val="2400"/>
              <a:buFont typeface="Calibri"/>
              <a:buNone/>
            </a:pPr>
            <a:r>
              <a:t/>
            </a:r>
            <a:endParaRPr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Calibri"/>
              <a:buAutoNum type="arabicPeriod"/>
            </a:pPr>
            <a:r>
              <a:rPr lang="en-US" sz="2400">
                <a:solidFill>
                  <a:schemeClr val="dk1"/>
                </a:solidFill>
                <a:latin typeface="Arial"/>
                <a:ea typeface="Arial"/>
                <a:cs typeface="Arial"/>
                <a:sym typeface="Arial"/>
              </a:rPr>
              <a:t>Collaboration with the </a:t>
            </a:r>
            <a:r>
              <a:rPr lang="en-US" sz="2400">
                <a:solidFill>
                  <a:schemeClr val="accent6"/>
                </a:solidFill>
                <a:latin typeface="Arial"/>
                <a:ea typeface="Arial"/>
                <a:cs typeface="Arial"/>
                <a:sym typeface="Arial"/>
              </a:rPr>
              <a:t>global community is needed </a:t>
            </a:r>
            <a:r>
              <a:rPr lang="en-US" sz="2400">
                <a:solidFill>
                  <a:schemeClr val="dk1"/>
                </a:solidFill>
                <a:latin typeface="Arial"/>
                <a:ea typeface="Arial"/>
                <a:cs typeface="Arial"/>
                <a:sym typeface="Arial"/>
              </a:rPr>
              <a:t>for additional mappings.</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9" name="Google Shape;219;p14"/>
          <p:cNvPicPr preferRelativeResize="0"/>
          <p:nvPr/>
        </p:nvPicPr>
        <p:blipFill rotWithShape="1">
          <a:blip r:embed="rId4">
            <a:alphaModFix/>
          </a:blip>
          <a:srcRect b="28205" l="23077" r="20512" t="25641"/>
          <a:stretch/>
        </p:blipFill>
        <p:spPr>
          <a:xfrm>
            <a:off x="304800" y="5460510"/>
            <a:ext cx="1371600" cy="1122218"/>
          </a:xfrm>
          <a:prstGeom prst="rect">
            <a:avLst/>
          </a:prstGeom>
          <a:noFill/>
          <a:ln>
            <a:noFill/>
          </a:ln>
        </p:spPr>
      </p:pic>
      <p:pic>
        <p:nvPicPr>
          <p:cNvPr id="220" name="Google Shape;220;p14"/>
          <p:cNvPicPr preferRelativeResize="0"/>
          <p:nvPr/>
        </p:nvPicPr>
        <p:blipFill rotWithShape="1">
          <a:blip r:embed="rId5">
            <a:alphaModFix/>
          </a:blip>
          <a:srcRect b="0" l="0" r="0" t="0"/>
          <a:stretch/>
        </p:blipFill>
        <p:spPr>
          <a:xfrm>
            <a:off x="10275498" y="5870893"/>
            <a:ext cx="1611702" cy="7118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5" name="Shape 225"/>
        <p:cNvGrpSpPr/>
        <p:nvPr/>
      </p:nvGrpSpPr>
      <p:grpSpPr>
        <a:xfrm>
          <a:off x="0" y="0"/>
          <a:ext cx="0" cy="0"/>
          <a:chOff x="0" y="0"/>
          <a:chExt cx="0" cy="0"/>
        </a:xfrm>
      </p:grpSpPr>
      <p:pic>
        <p:nvPicPr>
          <p:cNvPr id="226" name="Google Shape;226;p15"/>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227" name="Google Shape;227;p15"/>
          <p:cNvSpPr txBox="1"/>
          <p:nvPr>
            <p:ph type="title"/>
          </p:nvPr>
        </p:nvSpPr>
        <p:spPr>
          <a:xfrm>
            <a:off x="381000" y="440802"/>
            <a:ext cx="11353800" cy="766235"/>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Thank you!</a:t>
            </a:r>
            <a:endParaRPr/>
          </a:p>
        </p:txBody>
      </p:sp>
      <p:pic>
        <p:nvPicPr>
          <p:cNvPr id="228" name="Google Shape;228;p15"/>
          <p:cNvPicPr preferRelativeResize="0"/>
          <p:nvPr/>
        </p:nvPicPr>
        <p:blipFill rotWithShape="1">
          <a:blip r:embed="rId4">
            <a:alphaModFix/>
          </a:blip>
          <a:srcRect b="0" l="0" r="0" t="0"/>
          <a:stretch/>
        </p:blipFill>
        <p:spPr>
          <a:xfrm>
            <a:off x="764850" y="1830324"/>
            <a:ext cx="950976" cy="950976"/>
          </a:xfrm>
          <a:prstGeom prst="ellipse">
            <a:avLst/>
          </a:prstGeom>
          <a:noFill/>
          <a:ln>
            <a:noFill/>
          </a:ln>
        </p:spPr>
      </p:pic>
      <p:pic>
        <p:nvPicPr>
          <p:cNvPr id="229" name="Google Shape;229;p15"/>
          <p:cNvPicPr preferRelativeResize="0"/>
          <p:nvPr/>
        </p:nvPicPr>
        <p:blipFill rotWithShape="1">
          <a:blip r:embed="rId5">
            <a:alphaModFix/>
          </a:blip>
          <a:srcRect b="0" l="0" r="0" t="0"/>
          <a:stretch/>
        </p:blipFill>
        <p:spPr>
          <a:xfrm>
            <a:off x="4570674" y="1830324"/>
            <a:ext cx="950976" cy="950976"/>
          </a:xfrm>
          <a:prstGeom prst="ellipse">
            <a:avLst/>
          </a:prstGeom>
          <a:noFill/>
          <a:ln>
            <a:noFill/>
          </a:ln>
        </p:spPr>
      </p:pic>
      <p:sp>
        <p:nvSpPr>
          <p:cNvPr id="230" name="Google Shape;230;p15"/>
          <p:cNvSpPr txBox="1"/>
          <p:nvPr/>
        </p:nvSpPr>
        <p:spPr>
          <a:xfrm>
            <a:off x="480060" y="3022404"/>
            <a:ext cx="178054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Juan Espinoza, MD</a:t>
            </a:r>
            <a:endParaRPr/>
          </a:p>
        </p:txBody>
      </p:sp>
      <p:sp>
        <p:nvSpPr>
          <p:cNvPr id="231" name="Google Shape;231;p15"/>
          <p:cNvSpPr txBox="1"/>
          <p:nvPr/>
        </p:nvSpPr>
        <p:spPr>
          <a:xfrm>
            <a:off x="4112712" y="2991627"/>
            <a:ext cx="18669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Armine Lulejian, EdD</a:t>
            </a:r>
            <a:endParaRPr sz="1400">
              <a:solidFill>
                <a:schemeClr val="dk1"/>
              </a:solidFill>
              <a:latin typeface="Arial"/>
              <a:ea typeface="Arial"/>
              <a:cs typeface="Arial"/>
              <a:sym typeface="Arial"/>
            </a:endParaRPr>
          </a:p>
        </p:txBody>
      </p:sp>
      <p:pic>
        <p:nvPicPr>
          <p:cNvPr id="232" name="Google Shape;232;p15"/>
          <p:cNvPicPr preferRelativeResize="0"/>
          <p:nvPr/>
        </p:nvPicPr>
        <p:blipFill rotWithShape="1">
          <a:blip r:embed="rId6">
            <a:alphaModFix/>
          </a:blip>
          <a:srcRect b="33249" l="24232" r="35550" t="4541"/>
          <a:stretch/>
        </p:blipFill>
        <p:spPr>
          <a:xfrm>
            <a:off x="2667000" y="1828800"/>
            <a:ext cx="952500" cy="952500"/>
          </a:xfrm>
          <a:prstGeom prst="ellipse">
            <a:avLst/>
          </a:prstGeom>
          <a:noFill/>
          <a:ln>
            <a:noFill/>
          </a:ln>
        </p:spPr>
      </p:pic>
      <p:pic>
        <p:nvPicPr>
          <p:cNvPr id="233" name="Google Shape;233;p15"/>
          <p:cNvPicPr preferRelativeResize="0"/>
          <p:nvPr/>
        </p:nvPicPr>
        <p:blipFill rotWithShape="1">
          <a:blip r:embed="rId7">
            <a:alphaModFix/>
          </a:blip>
          <a:srcRect b="0" l="0" r="0" t="0"/>
          <a:stretch/>
        </p:blipFill>
        <p:spPr>
          <a:xfrm>
            <a:off x="6472824" y="1828800"/>
            <a:ext cx="950976" cy="950976"/>
          </a:xfrm>
          <a:prstGeom prst="ellipse">
            <a:avLst/>
          </a:prstGeom>
          <a:noFill/>
          <a:ln>
            <a:noFill/>
          </a:ln>
        </p:spPr>
      </p:pic>
      <p:sp>
        <p:nvSpPr>
          <p:cNvPr id="234" name="Google Shape;234;p15"/>
          <p:cNvSpPr txBox="1"/>
          <p:nvPr/>
        </p:nvSpPr>
        <p:spPr>
          <a:xfrm>
            <a:off x="6116455" y="2991627"/>
            <a:ext cx="166371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Barry Levine, PhD</a:t>
            </a:r>
            <a:endParaRPr/>
          </a:p>
        </p:txBody>
      </p:sp>
      <p:sp>
        <p:nvSpPr>
          <p:cNvPr id="235" name="Google Shape;235;p15"/>
          <p:cNvSpPr txBox="1"/>
          <p:nvPr/>
        </p:nvSpPr>
        <p:spPr>
          <a:xfrm>
            <a:off x="2324100" y="3022404"/>
            <a:ext cx="14097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Sab Sikder, BA</a:t>
            </a:r>
            <a:endParaRPr/>
          </a:p>
        </p:txBody>
      </p:sp>
      <p:pic>
        <p:nvPicPr>
          <p:cNvPr id="236" name="Google Shape;236;p15"/>
          <p:cNvPicPr preferRelativeResize="0"/>
          <p:nvPr/>
        </p:nvPicPr>
        <p:blipFill rotWithShape="1">
          <a:blip r:embed="rId8">
            <a:alphaModFix/>
          </a:blip>
          <a:srcRect b="0" l="0" r="0" t="0"/>
          <a:stretch/>
        </p:blipFill>
        <p:spPr>
          <a:xfrm>
            <a:off x="764850" y="3568698"/>
            <a:ext cx="950976" cy="950976"/>
          </a:xfrm>
          <a:prstGeom prst="ellipse">
            <a:avLst/>
          </a:prstGeom>
          <a:noFill/>
          <a:ln>
            <a:noFill/>
          </a:ln>
        </p:spPr>
      </p:pic>
      <p:pic>
        <p:nvPicPr>
          <p:cNvPr id="237" name="Google Shape;237;p15"/>
          <p:cNvPicPr preferRelativeResize="0"/>
          <p:nvPr/>
        </p:nvPicPr>
        <p:blipFill rotWithShape="1">
          <a:blip r:embed="rId9">
            <a:alphaModFix/>
          </a:blip>
          <a:srcRect b="0" l="0" r="0" t="0"/>
          <a:stretch/>
        </p:blipFill>
        <p:spPr>
          <a:xfrm>
            <a:off x="4570674" y="3568698"/>
            <a:ext cx="950976" cy="950976"/>
          </a:xfrm>
          <a:prstGeom prst="ellipse">
            <a:avLst/>
          </a:prstGeom>
          <a:noFill/>
          <a:ln>
            <a:noFill/>
          </a:ln>
        </p:spPr>
      </p:pic>
      <p:sp>
        <p:nvSpPr>
          <p:cNvPr id="238" name="Google Shape;238;p15"/>
          <p:cNvSpPr txBox="1"/>
          <p:nvPr/>
        </p:nvSpPr>
        <p:spPr>
          <a:xfrm>
            <a:off x="262438" y="4763756"/>
            <a:ext cx="19558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James Dickhoner, MD</a:t>
            </a:r>
            <a:endParaRPr/>
          </a:p>
        </p:txBody>
      </p:sp>
      <p:sp>
        <p:nvSpPr>
          <p:cNvPr id="239" name="Google Shape;239;p15"/>
          <p:cNvSpPr txBox="1"/>
          <p:nvPr/>
        </p:nvSpPr>
        <p:spPr>
          <a:xfrm>
            <a:off x="4044290" y="4730001"/>
            <a:ext cx="20037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Ernesto Rodriguez, BA</a:t>
            </a:r>
            <a:endParaRPr sz="1400">
              <a:solidFill>
                <a:schemeClr val="dk1"/>
              </a:solidFill>
              <a:latin typeface="Arial"/>
              <a:ea typeface="Arial"/>
              <a:cs typeface="Arial"/>
              <a:sym typeface="Arial"/>
            </a:endParaRPr>
          </a:p>
        </p:txBody>
      </p:sp>
      <p:pic>
        <p:nvPicPr>
          <p:cNvPr id="240" name="Google Shape;240;p15"/>
          <p:cNvPicPr preferRelativeResize="0"/>
          <p:nvPr/>
        </p:nvPicPr>
        <p:blipFill rotWithShape="1">
          <a:blip r:embed="rId10">
            <a:alphaModFix/>
          </a:blip>
          <a:srcRect b="0" l="0" r="0" t="0"/>
          <a:stretch/>
        </p:blipFill>
        <p:spPr>
          <a:xfrm>
            <a:off x="2667000" y="3567174"/>
            <a:ext cx="952500" cy="952500"/>
          </a:xfrm>
          <a:prstGeom prst="ellipse">
            <a:avLst/>
          </a:prstGeom>
          <a:noFill/>
          <a:ln>
            <a:noFill/>
          </a:ln>
        </p:spPr>
      </p:pic>
      <p:pic>
        <p:nvPicPr>
          <p:cNvPr id="241" name="Google Shape;241;p15"/>
          <p:cNvPicPr preferRelativeResize="0"/>
          <p:nvPr/>
        </p:nvPicPr>
        <p:blipFill rotWithShape="1">
          <a:blip r:embed="rId11">
            <a:alphaModFix/>
          </a:blip>
          <a:srcRect b="0" l="0" r="0" t="0"/>
          <a:stretch/>
        </p:blipFill>
        <p:spPr>
          <a:xfrm>
            <a:off x="6472824" y="3567174"/>
            <a:ext cx="950976" cy="950976"/>
          </a:xfrm>
          <a:prstGeom prst="ellipse">
            <a:avLst/>
          </a:prstGeom>
          <a:noFill/>
          <a:ln>
            <a:noFill/>
          </a:ln>
        </p:spPr>
      </p:pic>
      <p:sp>
        <p:nvSpPr>
          <p:cNvPr id="242" name="Google Shape;242;p15"/>
          <p:cNvSpPr txBox="1"/>
          <p:nvPr/>
        </p:nvSpPr>
        <p:spPr>
          <a:xfrm>
            <a:off x="6116455" y="4730000"/>
            <a:ext cx="166371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Avetis Developers</a:t>
            </a:r>
            <a:endParaRPr sz="1400">
              <a:solidFill>
                <a:schemeClr val="dk1"/>
              </a:solidFill>
              <a:latin typeface="Arial"/>
              <a:ea typeface="Arial"/>
              <a:cs typeface="Arial"/>
              <a:sym typeface="Arial"/>
            </a:endParaRPr>
          </a:p>
        </p:txBody>
      </p:sp>
      <p:sp>
        <p:nvSpPr>
          <p:cNvPr id="243" name="Google Shape;243;p15"/>
          <p:cNvSpPr txBox="1"/>
          <p:nvPr/>
        </p:nvSpPr>
        <p:spPr>
          <a:xfrm>
            <a:off x="2324100" y="4760778"/>
            <a:ext cx="15621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Lynn Kysh, MLIS</a:t>
            </a:r>
            <a:endParaRPr/>
          </a:p>
        </p:txBody>
      </p:sp>
      <p:sp>
        <p:nvSpPr>
          <p:cNvPr id="244" name="Google Shape;244;p15"/>
          <p:cNvSpPr txBox="1"/>
          <p:nvPr/>
        </p:nvSpPr>
        <p:spPr>
          <a:xfrm>
            <a:off x="8451348" y="2196960"/>
            <a:ext cx="3344864" cy="24622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u="sng">
                <a:solidFill>
                  <a:schemeClr val="dk1"/>
                </a:solidFill>
                <a:latin typeface="Arial"/>
                <a:ea typeface="Arial"/>
                <a:cs typeface="Arial"/>
                <a:sym typeface="Arial"/>
              </a:rPr>
              <a:t>Funding</a:t>
            </a:r>
            <a:endParaRPr/>
          </a:p>
          <a:p>
            <a:pPr indent="0" lvl="0" marL="0" marR="0" rtl="0" algn="l">
              <a:spcBef>
                <a:spcPts val="0"/>
              </a:spcBef>
              <a:spcAft>
                <a:spcPts val="0"/>
              </a:spcAft>
              <a:buNone/>
            </a:pPr>
            <a:r>
              <a:t/>
            </a:r>
            <a:endParaRPr i="1" sz="1400" u="sng">
              <a:solidFill>
                <a:schemeClr val="dk1"/>
              </a:solidFill>
              <a:latin typeface="Arial"/>
              <a:ea typeface="Arial"/>
              <a:cs typeface="Arial"/>
              <a:sym typeface="Arial"/>
            </a:endParaRPr>
          </a:p>
          <a:p>
            <a:pPr indent="0" lvl="0" marL="0" marR="0" rtl="0" algn="l">
              <a:spcBef>
                <a:spcPts val="0"/>
              </a:spcBef>
              <a:spcAft>
                <a:spcPts val="0"/>
              </a:spcAft>
              <a:buNone/>
            </a:pPr>
            <a:r>
              <a:rPr i="1" lang="en-US" sz="1400">
                <a:solidFill>
                  <a:schemeClr val="dk1"/>
                </a:solidFill>
                <a:latin typeface="Arial"/>
                <a:ea typeface="Arial"/>
                <a:cs typeface="Arial"/>
                <a:sym typeface="Arial"/>
              </a:rPr>
              <a:t>This project was supported by an anonymous gift. Juan Espinoza’s time is supported in part by the following grants from the National Center for Advancing Translational Science (NCATS) of the U.S. National Institutes of Health.</a:t>
            </a:r>
            <a:endParaRPr/>
          </a:p>
          <a:p>
            <a:pPr indent="0" lvl="0" marL="0" marR="0" rtl="0" algn="l">
              <a:spcBef>
                <a:spcPts val="0"/>
              </a:spcBef>
              <a:spcAft>
                <a:spcPts val="0"/>
              </a:spcAft>
              <a:buNone/>
            </a:pPr>
            <a:r>
              <a:t/>
            </a:r>
            <a:endParaRPr i="1" sz="14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400"/>
              <a:buFont typeface="Arial"/>
              <a:buChar char="•"/>
            </a:pPr>
            <a:r>
              <a:rPr b="0" i="1" lang="en-US" sz="1400" u="none" cap="none" strike="noStrike">
                <a:solidFill>
                  <a:schemeClr val="dk1"/>
                </a:solidFill>
                <a:latin typeface="Arial"/>
                <a:ea typeface="Arial"/>
                <a:cs typeface="Arial"/>
                <a:sym typeface="Arial"/>
              </a:rPr>
              <a:t>UL1TR001855 </a:t>
            </a:r>
            <a:endParaRPr/>
          </a:p>
          <a:p>
            <a:pPr indent="-285750" lvl="1" marL="742950" marR="0" rtl="0" algn="l">
              <a:spcBef>
                <a:spcPts val="0"/>
              </a:spcBef>
              <a:spcAft>
                <a:spcPts val="0"/>
              </a:spcAft>
              <a:buClr>
                <a:schemeClr val="dk1"/>
              </a:buClr>
              <a:buSzPts val="1400"/>
              <a:buFont typeface="Arial"/>
              <a:buChar char="•"/>
            </a:pPr>
            <a:r>
              <a:rPr b="0" i="1" lang="en-US" sz="1400" u="none" cap="none" strike="noStrike">
                <a:solidFill>
                  <a:schemeClr val="dk1"/>
                </a:solidFill>
                <a:latin typeface="Arial"/>
                <a:ea typeface="Arial"/>
                <a:cs typeface="Arial"/>
                <a:sym typeface="Arial"/>
              </a:rPr>
              <a:t>UL1TR000130</a:t>
            </a:r>
            <a:endParaRPr/>
          </a:p>
        </p:txBody>
      </p:sp>
      <p:cxnSp>
        <p:nvCxnSpPr>
          <p:cNvPr id="245" name="Google Shape;245;p15"/>
          <p:cNvCxnSpPr/>
          <p:nvPr/>
        </p:nvCxnSpPr>
        <p:spPr>
          <a:xfrm>
            <a:off x="8077200" y="2435943"/>
            <a:ext cx="0" cy="1984248"/>
          </a:xfrm>
          <a:prstGeom prst="straightConnector1">
            <a:avLst/>
          </a:prstGeom>
          <a:noFill/>
          <a:ln cap="flat" cmpd="sng" w="9525">
            <a:solidFill>
              <a:schemeClr val="dk1"/>
            </a:solidFill>
            <a:prstDash val="solid"/>
            <a:round/>
            <a:headEnd len="sm" w="sm" type="none"/>
            <a:tailEnd len="sm" w="sm" type="none"/>
          </a:ln>
        </p:spPr>
      </p:cxnSp>
      <p:pic>
        <p:nvPicPr>
          <p:cNvPr id="246" name="Google Shape;246;p15"/>
          <p:cNvPicPr preferRelativeResize="0"/>
          <p:nvPr/>
        </p:nvPicPr>
        <p:blipFill rotWithShape="1">
          <a:blip r:embed="rId12">
            <a:alphaModFix/>
          </a:blip>
          <a:srcRect b="28205" l="23077" r="20512" t="25641"/>
          <a:stretch/>
        </p:blipFill>
        <p:spPr>
          <a:xfrm>
            <a:off x="304800" y="5460510"/>
            <a:ext cx="1371600" cy="1122218"/>
          </a:xfrm>
          <a:prstGeom prst="rect">
            <a:avLst/>
          </a:prstGeom>
          <a:noFill/>
          <a:ln>
            <a:noFill/>
          </a:ln>
        </p:spPr>
      </p:pic>
      <p:pic>
        <p:nvPicPr>
          <p:cNvPr id="247" name="Google Shape;247;p15"/>
          <p:cNvPicPr preferRelativeResize="0"/>
          <p:nvPr/>
        </p:nvPicPr>
        <p:blipFill rotWithShape="1">
          <a:blip r:embed="rId13">
            <a:alphaModFix/>
          </a:blip>
          <a:srcRect b="0" l="0" r="0" t="0"/>
          <a:stretch/>
        </p:blipFill>
        <p:spPr>
          <a:xfrm>
            <a:off x="10275498" y="5870893"/>
            <a:ext cx="1611702" cy="7118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63" name="Google Shape;63;p2"/>
          <p:cNvSpPr txBox="1"/>
          <p:nvPr>
            <p:ph type="title"/>
          </p:nvPr>
        </p:nvSpPr>
        <p:spPr>
          <a:xfrm>
            <a:off x="381000" y="440802"/>
            <a:ext cx="11353800" cy="766235"/>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Disclosure</a:t>
            </a:r>
            <a:endParaRPr/>
          </a:p>
        </p:txBody>
      </p:sp>
      <p:sp>
        <p:nvSpPr>
          <p:cNvPr id="64" name="Google Shape;64;p2"/>
          <p:cNvSpPr txBox="1"/>
          <p:nvPr/>
        </p:nvSpPr>
        <p:spPr>
          <a:xfrm>
            <a:off x="1790700" y="2825246"/>
            <a:ext cx="8610600" cy="1515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Dr. Espinoza is a paid consultant for AI Health. AI Health had no role in this work.</a:t>
            </a:r>
            <a:endParaRPr/>
          </a:p>
          <a:p>
            <a:pPr indent="0" lvl="0" marL="12700" marR="0" rtl="0" algn="l">
              <a:lnSpc>
                <a:spcPct val="100000"/>
              </a:lnSpc>
              <a:spcBef>
                <a:spcPts val="100"/>
              </a:spcBef>
              <a:spcAft>
                <a:spcPts val="0"/>
              </a:spcAft>
              <a:buNone/>
            </a:pPr>
            <a:r>
              <a:t/>
            </a:r>
            <a:endParaRPr sz="2400">
              <a:solidFill>
                <a:schemeClr val="dk1"/>
              </a:solidFill>
              <a:latin typeface="Arial"/>
              <a:ea typeface="Arial"/>
              <a:cs typeface="Arial"/>
              <a:sym typeface="Arial"/>
            </a:endParaRPr>
          </a:p>
          <a:p>
            <a:pPr indent="0" lvl="0" marL="12700" marR="0" rtl="0" algn="l">
              <a:lnSpc>
                <a:spcPct val="100000"/>
              </a:lnSpc>
              <a:spcBef>
                <a:spcPts val="100"/>
              </a:spcBef>
              <a:spcAft>
                <a:spcPts val="0"/>
              </a:spcAft>
              <a:buNone/>
            </a:pPr>
            <a:r>
              <a:rPr lang="en-US" sz="2400">
                <a:solidFill>
                  <a:schemeClr val="dk1"/>
                </a:solidFill>
                <a:latin typeface="Arial"/>
                <a:ea typeface="Arial"/>
                <a:cs typeface="Arial"/>
                <a:sym typeface="Arial"/>
              </a:rPr>
              <a:t>None of the other authors have any disclosures to report.</a:t>
            </a:r>
            <a:endParaRPr sz="2400">
              <a:solidFill>
                <a:schemeClr val="dk1"/>
              </a:solidFill>
              <a:latin typeface="Arial"/>
              <a:ea typeface="Arial"/>
              <a:cs typeface="Arial"/>
              <a:sym typeface="Arial"/>
            </a:endParaRPr>
          </a:p>
        </p:txBody>
      </p:sp>
      <p:pic>
        <p:nvPicPr>
          <p:cNvPr id="65" name="Google Shape;65;p2"/>
          <p:cNvPicPr preferRelativeResize="0"/>
          <p:nvPr/>
        </p:nvPicPr>
        <p:blipFill rotWithShape="1">
          <a:blip r:embed="rId4">
            <a:alphaModFix/>
          </a:blip>
          <a:srcRect b="28205" l="23077" r="20512" t="25641"/>
          <a:stretch/>
        </p:blipFill>
        <p:spPr>
          <a:xfrm>
            <a:off x="304800" y="5460510"/>
            <a:ext cx="1371600" cy="1122218"/>
          </a:xfrm>
          <a:prstGeom prst="rect">
            <a:avLst/>
          </a:prstGeom>
          <a:noFill/>
          <a:ln>
            <a:noFill/>
          </a:ln>
        </p:spPr>
      </p:pic>
      <p:pic>
        <p:nvPicPr>
          <p:cNvPr id="66" name="Google Shape;66;p2"/>
          <p:cNvPicPr preferRelativeResize="0"/>
          <p:nvPr/>
        </p:nvPicPr>
        <p:blipFill rotWithShape="1">
          <a:blip r:embed="rId5">
            <a:alphaModFix/>
          </a:blip>
          <a:srcRect b="0" l="0" r="0" t="0"/>
          <a:stretch/>
        </p:blipFill>
        <p:spPr>
          <a:xfrm>
            <a:off x="10275498" y="5870893"/>
            <a:ext cx="1611702" cy="7118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 name="Shape 70"/>
        <p:cNvGrpSpPr/>
        <p:nvPr/>
      </p:nvGrpSpPr>
      <p:grpSpPr>
        <a:xfrm>
          <a:off x="0" y="0"/>
          <a:ext cx="0" cy="0"/>
          <a:chOff x="0" y="0"/>
          <a:chExt cx="0" cy="0"/>
        </a:xfrm>
      </p:grpSpPr>
      <p:pic>
        <p:nvPicPr>
          <p:cNvPr id="71" name="Google Shape;71;p3"/>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72" name="Google Shape;72;p3"/>
          <p:cNvSpPr txBox="1"/>
          <p:nvPr>
            <p:ph type="title"/>
          </p:nvPr>
        </p:nvSpPr>
        <p:spPr>
          <a:xfrm>
            <a:off x="381000" y="440802"/>
            <a:ext cx="11353800" cy="766235"/>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Background</a:t>
            </a:r>
            <a:endParaRPr/>
          </a:p>
        </p:txBody>
      </p:sp>
      <p:sp>
        <p:nvSpPr>
          <p:cNvPr id="73" name="Google Shape;73;p3"/>
          <p:cNvSpPr txBox="1"/>
          <p:nvPr/>
        </p:nvSpPr>
        <p:spPr>
          <a:xfrm>
            <a:off x="735825" y="2660800"/>
            <a:ext cx="10919700" cy="1656600"/>
          </a:xfrm>
          <a:prstGeom prst="rect">
            <a:avLst/>
          </a:prstGeom>
          <a:noFill/>
          <a:ln>
            <a:noFill/>
          </a:ln>
        </p:spPr>
        <p:txBody>
          <a:bodyPr anchorCtr="0" anchor="t" bIns="0" lIns="0" spcFirstLastPara="1" rIns="0" wrap="square" tIns="12700">
            <a:spAutoFit/>
          </a:bodyPr>
          <a:lstStyle/>
          <a:p>
            <a:pPr indent="-381000" lvl="0" marL="457200" rtl="0" algn="l">
              <a:lnSpc>
                <a:spcPct val="115000"/>
              </a:lnSpc>
              <a:spcBef>
                <a:spcPts val="100"/>
              </a:spcBef>
              <a:spcAft>
                <a:spcPts val="0"/>
              </a:spcAft>
              <a:buClr>
                <a:schemeClr val="dk1"/>
              </a:buClr>
              <a:buSzPts val="2400"/>
              <a:buFont typeface="Calibri"/>
              <a:buChar char="●"/>
            </a:pPr>
            <a:r>
              <a:rPr lang="en-US" sz="2400">
                <a:solidFill>
                  <a:schemeClr val="dk1"/>
                </a:solidFill>
              </a:rPr>
              <a:t>Healthcare is becoming more digital in LMICs</a:t>
            </a:r>
            <a:endParaRPr sz="2400">
              <a:solidFill>
                <a:schemeClr val="dk1"/>
              </a:solidFill>
            </a:endParaRPr>
          </a:p>
          <a:p>
            <a:pPr indent="-381000" lvl="0" marL="457200" rtl="0" algn="l">
              <a:lnSpc>
                <a:spcPct val="115000"/>
              </a:lnSpc>
              <a:spcBef>
                <a:spcPts val="0"/>
              </a:spcBef>
              <a:spcAft>
                <a:spcPts val="0"/>
              </a:spcAft>
              <a:buClr>
                <a:schemeClr val="dk1"/>
              </a:buClr>
              <a:buSzPts val="2400"/>
              <a:buFont typeface="Calibri"/>
              <a:buChar char="●"/>
            </a:pPr>
            <a:r>
              <a:rPr lang="en-US" sz="2400">
                <a:solidFill>
                  <a:schemeClr val="dk1"/>
                </a:solidFill>
              </a:rPr>
              <a:t>EHR adoption has been a major contributor</a:t>
            </a:r>
            <a:endParaRPr sz="2400">
              <a:solidFill>
                <a:schemeClr val="dk1"/>
              </a:solidFill>
            </a:endParaRPr>
          </a:p>
          <a:p>
            <a:pPr indent="-381000" lvl="0" marL="457200" rtl="0" algn="l">
              <a:lnSpc>
                <a:spcPct val="115000"/>
              </a:lnSpc>
              <a:spcBef>
                <a:spcPts val="0"/>
              </a:spcBef>
              <a:spcAft>
                <a:spcPts val="0"/>
              </a:spcAft>
              <a:buClr>
                <a:schemeClr val="dk1"/>
              </a:buClr>
              <a:buSzPts val="2400"/>
              <a:buFont typeface="Calibri"/>
              <a:buChar char="●"/>
            </a:pPr>
            <a:r>
              <a:rPr lang="en-US" sz="2400">
                <a:solidFill>
                  <a:schemeClr val="dk1"/>
                </a:solidFill>
              </a:rPr>
              <a:t>The rising digitization highlights the need for informatics to build local capacity and strengthen public health systems</a:t>
            </a:r>
            <a:endParaRPr sz="2400">
              <a:solidFill>
                <a:schemeClr val="dk1"/>
              </a:solidFill>
            </a:endParaRPr>
          </a:p>
        </p:txBody>
      </p:sp>
      <p:sp>
        <p:nvSpPr>
          <p:cNvPr id="74" name="Google Shape;74;p3"/>
          <p:cNvSpPr txBox="1"/>
          <p:nvPr/>
        </p:nvSpPr>
        <p:spPr>
          <a:xfrm>
            <a:off x="3837071" y="5936987"/>
            <a:ext cx="4517858" cy="579646"/>
          </a:xfrm>
          <a:prstGeom prst="rect">
            <a:avLst/>
          </a:prstGeom>
          <a:noFill/>
          <a:ln>
            <a:noFill/>
          </a:ln>
        </p:spPr>
        <p:txBody>
          <a:bodyPr anchorCtr="0" anchor="t" bIns="0" lIns="0" spcFirstLastPara="1" rIns="0" wrap="square" tIns="12700">
            <a:spAutoFit/>
          </a:bodyPr>
          <a:lstStyle/>
          <a:p>
            <a:pPr indent="-457200" lvl="0" marL="469900" marR="0" rtl="0" algn="l">
              <a:lnSpc>
                <a:spcPct val="100000"/>
              </a:lnSpc>
              <a:spcBef>
                <a:spcPts val="0"/>
              </a:spcBef>
              <a:spcAft>
                <a:spcPts val="0"/>
              </a:spcAft>
              <a:buClr>
                <a:schemeClr val="dk1"/>
              </a:buClr>
              <a:buSzPts val="1800"/>
              <a:buFont typeface="Calibri"/>
              <a:buNone/>
            </a:pPr>
            <a:r>
              <a:rPr i="1" lang="en-US" sz="1800">
                <a:solidFill>
                  <a:schemeClr val="dk1"/>
                </a:solidFill>
                <a:latin typeface="Arial"/>
                <a:ea typeface="Arial"/>
                <a:cs typeface="Arial"/>
                <a:sym typeface="Arial"/>
              </a:rPr>
              <a:t>LMICs = low and middle income countries</a:t>
            </a:r>
            <a:endParaRPr/>
          </a:p>
          <a:p>
            <a:pPr indent="-457200" lvl="0" marL="469900" marR="0" rtl="0" algn="l">
              <a:lnSpc>
                <a:spcPct val="100000"/>
              </a:lnSpc>
              <a:spcBef>
                <a:spcPts val="100"/>
              </a:spcBef>
              <a:spcAft>
                <a:spcPts val="0"/>
              </a:spcAft>
              <a:buClr>
                <a:schemeClr val="dk1"/>
              </a:buClr>
              <a:buSzPts val="1800"/>
              <a:buFont typeface="Calibri"/>
              <a:buNone/>
            </a:pPr>
            <a:r>
              <a:rPr i="1" lang="en-US" sz="1800">
                <a:solidFill>
                  <a:schemeClr val="dk1"/>
                </a:solidFill>
                <a:latin typeface="Arial"/>
                <a:ea typeface="Arial"/>
                <a:cs typeface="Arial"/>
                <a:sym typeface="Arial"/>
              </a:rPr>
              <a:t>EHR = electronic health record systems</a:t>
            </a:r>
            <a:endParaRPr i="1" sz="1800">
              <a:solidFill>
                <a:schemeClr val="dk1"/>
              </a:solidFill>
              <a:latin typeface="Arial"/>
              <a:ea typeface="Arial"/>
              <a:cs typeface="Arial"/>
              <a:sym typeface="Arial"/>
            </a:endParaRPr>
          </a:p>
        </p:txBody>
      </p:sp>
      <p:pic>
        <p:nvPicPr>
          <p:cNvPr id="75" name="Google Shape;75;p3"/>
          <p:cNvPicPr preferRelativeResize="0"/>
          <p:nvPr/>
        </p:nvPicPr>
        <p:blipFill rotWithShape="1">
          <a:blip r:embed="rId4">
            <a:alphaModFix/>
          </a:blip>
          <a:srcRect b="28205" l="23077" r="20512" t="25641"/>
          <a:stretch/>
        </p:blipFill>
        <p:spPr>
          <a:xfrm>
            <a:off x="304800" y="5460510"/>
            <a:ext cx="1371600" cy="1122218"/>
          </a:xfrm>
          <a:prstGeom prst="rect">
            <a:avLst/>
          </a:prstGeom>
          <a:noFill/>
          <a:ln>
            <a:noFill/>
          </a:ln>
        </p:spPr>
      </p:pic>
      <p:pic>
        <p:nvPicPr>
          <p:cNvPr id="76" name="Google Shape;76;p3"/>
          <p:cNvPicPr preferRelativeResize="0"/>
          <p:nvPr/>
        </p:nvPicPr>
        <p:blipFill rotWithShape="1">
          <a:blip r:embed="rId5">
            <a:alphaModFix/>
          </a:blip>
          <a:srcRect b="0" l="0" r="0" t="0"/>
          <a:stretch/>
        </p:blipFill>
        <p:spPr>
          <a:xfrm>
            <a:off x="10275498" y="5870893"/>
            <a:ext cx="1611702" cy="7118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 name="Shape 80"/>
        <p:cNvGrpSpPr/>
        <p:nvPr/>
      </p:nvGrpSpPr>
      <p:grpSpPr>
        <a:xfrm>
          <a:off x="0" y="0"/>
          <a:ext cx="0" cy="0"/>
          <a:chOff x="0" y="0"/>
          <a:chExt cx="0" cy="0"/>
        </a:xfrm>
      </p:grpSpPr>
      <p:pic>
        <p:nvPicPr>
          <p:cNvPr id="81" name="Google Shape;81;p4"/>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82" name="Google Shape;82;p4"/>
          <p:cNvSpPr txBox="1"/>
          <p:nvPr>
            <p:ph type="title"/>
          </p:nvPr>
        </p:nvSpPr>
        <p:spPr>
          <a:xfrm>
            <a:off x="381000" y="440802"/>
            <a:ext cx="11353800" cy="766235"/>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Challenges in LMICs</a:t>
            </a:r>
            <a:endParaRPr/>
          </a:p>
        </p:txBody>
      </p:sp>
      <p:grpSp>
        <p:nvGrpSpPr>
          <p:cNvPr id="83" name="Google Shape;83;p4"/>
          <p:cNvGrpSpPr/>
          <p:nvPr/>
        </p:nvGrpSpPr>
        <p:grpSpPr>
          <a:xfrm>
            <a:off x="3333750" y="2183138"/>
            <a:ext cx="2119562" cy="2551982"/>
            <a:chOff x="2260600" y="2310203"/>
            <a:chExt cx="2119562" cy="2551982"/>
          </a:xfrm>
        </p:grpSpPr>
        <p:sp>
          <p:nvSpPr>
            <p:cNvPr id="84" name="Google Shape;84;p4"/>
            <p:cNvSpPr txBox="1"/>
            <p:nvPr/>
          </p:nvSpPr>
          <p:spPr>
            <a:xfrm>
              <a:off x="2260600" y="4480029"/>
              <a:ext cx="2119562" cy="382156"/>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2400">
                  <a:solidFill>
                    <a:schemeClr val="dk1"/>
                  </a:solidFill>
                  <a:latin typeface="Arial"/>
                  <a:ea typeface="Arial"/>
                  <a:cs typeface="Arial"/>
                  <a:sym typeface="Arial"/>
                </a:rPr>
                <a:t>EHR cost</a:t>
              </a:r>
              <a:endParaRPr/>
            </a:p>
          </p:txBody>
        </p:sp>
        <p:pic>
          <p:nvPicPr>
            <p:cNvPr id="85" name="Google Shape;85;p4"/>
            <p:cNvPicPr preferRelativeResize="0"/>
            <p:nvPr/>
          </p:nvPicPr>
          <p:blipFill rotWithShape="1">
            <a:blip r:embed="rId4">
              <a:alphaModFix/>
            </a:blip>
            <a:srcRect b="0" l="0" r="0" t="0"/>
            <a:stretch/>
          </p:blipFill>
          <p:spPr>
            <a:xfrm>
              <a:off x="2298699" y="2310203"/>
              <a:ext cx="2081463" cy="2081463"/>
            </a:xfrm>
            <a:prstGeom prst="rect">
              <a:avLst/>
            </a:prstGeom>
            <a:noFill/>
            <a:ln>
              <a:noFill/>
            </a:ln>
          </p:spPr>
        </p:pic>
      </p:grpSp>
      <p:grpSp>
        <p:nvGrpSpPr>
          <p:cNvPr id="86" name="Google Shape;86;p4"/>
          <p:cNvGrpSpPr/>
          <p:nvPr/>
        </p:nvGrpSpPr>
        <p:grpSpPr>
          <a:xfrm>
            <a:off x="6724650" y="2227254"/>
            <a:ext cx="2057400" cy="2527919"/>
            <a:chOff x="5791200" y="2310203"/>
            <a:chExt cx="2057400" cy="2527919"/>
          </a:xfrm>
        </p:grpSpPr>
        <p:pic>
          <p:nvPicPr>
            <p:cNvPr id="87" name="Google Shape;87;p4"/>
            <p:cNvPicPr preferRelativeResize="0"/>
            <p:nvPr/>
          </p:nvPicPr>
          <p:blipFill rotWithShape="1">
            <a:blip r:embed="rId5">
              <a:alphaModFix/>
            </a:blip>
            <a:srcRect b="0" l="0" r="0" t="0"/>
            <a:stretch/>
          </p:blipFill>
          <p:spPr>
            <a:xfrm>
              <a:off x="5791200" y="2310203"/>
              <a:ext cx="2057400" cy="2057400"/>
            </a:xfrm>
            <a:prstGeom prst="rect">
              <a:avLst/>
            </a:prstGeom>
            <a:noFill/>
            <a:ln>
              <a:noFill/>
            </a:ln>
          </p:spPr>
        </p:pic>
        <p:sp>
          <p:nvSpPr>
            <p:cNvPr id="88" name="Google Shape;88;p4"/>
            <p:cNvSpPr txBox="1"/>
            <p:nvPr/>
          </p:nvSpPr>
          <p:spPr>
            <a:xfrm>
              <a:off x="5791200" y="4455966"/>
              <a:ext cx="2057400"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Interoperability</a:t>
              </a:r>
              <a:endParaRPr/>
            </a:p>
          </p:txBody>
        </p:sp>
      </p:grpSp>
      <p:pic>
        <p:nvPicPr>
          <p:cNvPr id="89" name="Google Shape;89;p4"/>
          <p:cNvPicPr preferRelativeResize="0"/>
          <p:nvPr/>
        </p:nvPicPr>
        <p:blipFill rotWithShape="1">
          <a:blip r:embed="rId6">
            <a:alphaModFix/>
          </a:blip>
          <a:srcRect b="28205" l="23077" r="20512" t="25641"/>
          <a:stretch/>
        </p:blipFill>
        <p:spPr>
          <a:xfrm>
            <a:off x="304800" y="5460510"/>
            <a:ext cx="1371600" cy="1122218"/>
          </a:xfrm>
          <a:prstGeom prst="rect">
            <a:avLst/>
          </a:prstGeom>
          <a:noFill/>
          <a:ln>
            <a:noFill/>
          </a:ln>
        </p:spPr>
      </p:pic>
      <p:pic>
        <p:nvPicPr>
          <p:cNvPr id="90" name="Google Shape;90;p4"/>
          <p:cNvPicPr preferRelativeResize="0"/>
          <p:nvPr/>
        </p:nvPicPr>
        <p:blipFill rotWithShape="1">
          <a:blip r:embed="rId7">
            <a:alphaModFix/>
          </a:blip>
          <a:srcRect b="0" l="0" r="0" t="0"/>
          <a:stretch/>
        </p:blipFill>
        <p:spPr>
          <a:xfrm>
            <a:off x="10275498" y="5870893"/>
            <a:ext cx="1611702" cy="711835"/>
          </a:xfrm>
          <a:prstGeom prst="rect">
            <a:avLst/>
          </a:prstGeom>
          <a:noFill/>
          <a:ln>
            <a:noFill/>
          </a:ln>
        </p:spPr>
      </p:pic>
      <p:pic>
        <p:nvPicPr>
          <p:cNvPr id="91" name="Google Shape;91;p4"/>
          <p:cNvPicPr preferRelativeResize="0"/>
          <p:nvPr/>
        </p:nvPicPr>
        <p:blipFill rotWithShape="1">
          <a:blip r:embed="rId8">
            <a:alphaModFix/>
          </a:blip>
          <a:srcRect b="0" l="0" r="0" t="0"/>
          <a:stretch/>
        </p:blipFill>
        <p:spPr>
          <a:xfrm rot="-5400000">
            <a:off x="4105505" y="4948451"/>
            <a:ext cx="614149" cy="614149"/>
          </a:xfrm>
          <a:prstGeom prst="rect">
            <a:avLst/>
          </a:prstGeom>
          <a:noFill/>
          <a:ln>
            <a:noFill/>
          </a:ln>
        </p:spPr>
      </p:pic>
      <p:pic>
        <p:nvPicPr>
          <p:cNvPr id="92" name="Google Shape;92;p4"/>
          <p:cNvPicPr preferRelativeResize="0"/>
          <p:nvPr/>
        </p:nvPicPr>
        <p:blipFill rotWithShape="1">
          <a:blip r:embed="rId9">
            <a:alphaModFix/>
          </a:blip>
          <a:srcRect b="0" l="0" r="0" t="0"/>
          <a:stretch/>
        </p:blipFill>
        <p:spPr>
          <a:xfrm>
            <a:off x="7446275" y="4948450"/>
            <a:ext cx="614150" cy="61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 name="Shape 96"/>
        <p:cNvGrpSpPr/>
        <p:nvPr/>
      </p:nvGrpSpPr>
      <p:grpSpPr>
        <a:xfrm>
          <a:off x="0" y="0"/>
          <a:ext cx="0" cy="0"/>
          <a:chOff x="0" y="0"/>
          <a:chExt cx="0" cy="0"/>
        </a:xfrm>
      </p:grpSpPr>
      <p:pic>
        <p:nvPicPr>
          <p:cNvPr id="97" name="Google Shape;97;g1224cdefe1a_0_4"/>
          <p:cNvPicPr preferRelativeResize="0"/>
          <p:nvPr/>
        </p:nvPicPr>
        <p:blipFill rotWithShape="1">
          <a:blip r:embed="rId3">
            <a:alphaModFix/>
          </a:blip>
          <a:srcRect b="47776" l="159" r="0" t="34445"/>
          <a:stretch/>
        </p:blipFill>
        <p:spPr>
          <a:xfrm>
            <a:off x="304800" y="352441"/>
            <a:ext cx="11582399" cy="942958"/>
          </a:xfrm>
          <a:prstGeom prst="rect">
            <a:avLst/>
          </a:prstGeom>
          <a:noFill/>
          <a:ln>
            <a:noFill/>
          </a:ln>
        </p:spPr>
      </p:pic>
      <p:sp>
        <p:nvSpPr>
          <p:cNvPr id="98" name="Google Shape;98;g1224cdefe1a_0_4"/>
          <p:cNvSpPr txBox="1"/>
          <p:nvPr>
            <p:ph type="title"/>
          </p:nvPr>
        </p:nvSpPr>
        <p:spPr>
          <a:xfrm>
            <a:off x="381000" y="440802"/>
            <a:ext cx="11353800" cy="766500"/>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Tech solutions</a:t>
            </a:r>
            <a:endParaRPr/>
          </a:p>
        </p:txBody>
      </p:sp>
      <p:pic>
        <p:nvPicPr>
          <p:cNvPr id="99" name="Google Shape;99;g1224cdefe1a_0_4"/>
          <p:cNvPicPr preferRelativeResize="0"/>
          <p:nvPr/>
        </p:nvPicPr>
        <p:blipFill rotWithShape="1">
          <a:blip r:embed="rId4">
            <a:alphaModFix/>
          </a:blip>
          <a:srcRect b="0" l="0" r="0" t="0"/>
          <a:stretch/>
        </p:blipFill>
        <p:spPr>
          <a:xfrm>
            <a:off x="6591325" y="1517950"/>
            <a:ext cx="2590775" cy="2139475"/>
          </a:xfrm>
          <a:prstGeom prst="rect">
            <a:avLst/>
          </a:prstGeom>
          <a:noFill/>
          <a:ln>
            <a:noFill/>
          </a:ln>
        </p:spPr>
      </p:pic>
      <p:pic>
        <p:nvPicPr>
          <p:cNvPr id="100" name="Google Shape;100;g1224cdefe1a_0_4"/>
          <p:cNvPicPr preferRelativeResize="0"/>
          <p:nvPr/>
        </p:nvPicPr>
        <p:blipFill rotWithShape="1">
          <a:blip r:embed="rId5">
            <a:alphaModFix/>
          </a:blip>
          <a:srcRect b="28204" l="23077" r="20511" t="25642"/>
          <a:stretch/>
        </p:blipFill>
        <p:spPr>
          <a:xfrm>
            <a:off x="304800" y="5460510"/>
            <a:ext cx="1371600" cy="1122217"/>
          </a:xfrm>
          <a:prstGeom prst="rect">
            <a:avLst/>
          </a:prstGeom>
          <a:noFill/>
          <a:ln>
            <a:noFill/>
          </a:ln>
        </p:spPr>
      </p:pic>
      <p:pic>
        <p:nvPicPr>
          <p:cNvPr id="101" name="Google Shape;101;g1224cdefe1a_0_4"/>
          <p:cNvPicPr preferRelativeResize="0"/>
          <p:nvPr/>
        </p:nvPicPr>
        <p:blipFill rotWithShape="1">
          <a:blip r:embed="rId6">
            <a:alphaModFix/>
          </a:blip>
          <a:srcRect b="0" l="0" r="0" t="0"/>
          <a:stretch/>
        </p:blipFill>
        <p:spPr>
          <a:xfrm>
            <a:off x="10275498" y="5870893"/>
            <a:ext cx="1611702" cy="711835"/>
          </a:xfrm>
          <a:prstGeom prst="rect">
            <a:avLst/>
          </a:prstGeom>
          <a:noFill/>
          <a:ln>
            <a:noFill/>
          </a:ln>
        </p:spPr>
      </p:pic>
      <p:sp>
        <p:nvSpPr>
          <p:cNvPr id="102" name="Google Shape;102;g1224cdefe1a_0_4"/>
          <p:cNvSpPr txBox="1"/>
          <p:nvPr/>
        </p:nvSpPr>
        <p:spPr>
          <a:xfrm>
            <a:off x="735825" y="4184800"/>
            <a:ext cx="10919700" cy="1231800"/>
          </a:xfrm>
          <a:prstGeom prst="rect">
            <a:avLst/>
          </a:prstGeom>
          <a:noFill/>
          <a:ln>
            <a:noFill/>
          </a:ln>
        </p:spPr>
        <p:txBody>
          <a:bodyPr anchorCtr="0" anchor="t" bIns="0" lIns="0" spcFirstLastPara="1" rIns="0" wrap="square" tIns="12700">
            <a:spAutoFit/>
          </a:bodyPr>
          <a:lstStyle/>
          <a:p>
            <a:pPr indent="-381000" lvl="0" marL="457200" rtl="0" algn="l">
              <a:lnSpc>
                <a:spcPct val="115000"/>
              </a:lnSpc>
              <a:spcBef>
                <a:spcPts val="100"/>
              </a:spcBef>
              <a:spcAft>
                <a:spcPts val="0"/>
              </a:spcAft>
              <a:buClr>
                <a:schemeClr val="dk1"/>
              </a:buClr>
              <a:buSzPts val="2400"/>
              <a:buFont typeface="Calibri"/>
              <a:buChar char="●"/>
            </a:pPr>
            <a:r>
              <a:rPr lang="en-US" sz="2400">
                <a:solidFill>
                  <a:schemeClr val="dk1"/>
                </a:solidFill>
              </a:rPr>
              <a:t>Open source software have become popular alternatives in LMICs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OpenMRS is an open-source EHR that has been implements in over 60 countries</a:t>
            </a:r>
            <a:endParaRPr sz="2400">
              <a:solidFill>
                <a:schemeClr val="dk1"/>
              </a:solidFill>
            </a:endParaRPr>
          </a:p>
        </p:txBody>
      </p:sp>
      <p:grpSp>
        <p:nvGrpSpPr>
          <p:cNvPr id="103" name="Google Shape;103;g1224cdefe1a_0_4"/>
          <p:cNvGrpSpPr/>
          <p:nvPr/>
        </p:nvGrpSpPr>
        <p:grpSpPr>
          <a:xfrm>
            <a:off x="3042419" y="1498762"/>
            <a:ext cx="1611715" cy="2253649"/>
            <a:chOff x="2260600" y="2310203"/>
            <a:chExt cx="2119562" cy="2612926"/>
          </a:xfrm>
        </p:grpSpPr>
        <p:sp>
          <p:nvSpPr>
            <p:cNvPr id="104" name="Google Shape;104;g1224cdefe1a_0_4"/>
            <p:cNvSpPr txBox="1"/>
            <p:nvPr/>
          </p:nvSpPr>
          <p:spPr>
            <a:xfrm>
              <a:off x="2260600" y="4480029"/>
              <a:ext cx="2119500" cy="4431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2400">
                  <a:solidFill>
                    <a:schemeClr val="dk1"/>
                  </a:solidFill>
                  <a:latin typeface="Arial"/>
                  <a:ea typeface="Arial"/>
                  <a:cs typeface="Arial"/>
                  <a:sym typeface="Arial"/>
                </a:rPr>
                <a:t>EHR cost</a:t>
              </a:r>
              <a:endParaRPr/>
            </a:p>
          </p:txBody>
        </p:sp>
        <p:pic>
          <p:nvPicPr>
            <p:cNvPr id="105" name="Google Shape;105;g1224cdefe1a_0_4"/>
            <p:cNvPicPr preferRelativeResize="0"/>
            <p:nvPr/>
          </p:nvPicPr>
          <p:blipFill rotWithShape="1">
            <a:blip r:embed="rId7">
              <a:alphaModFix/>
            </a:blip>
            <a:srcRect b="0" l="0" r="0" t="0"/>
            <a:stretch/>
          </p:blipFill>
          <p:spPr>
            <a:xfrm>
              <a:off x="2298699" y="2310203"/>
              <a:ext cx="2081463" cy="2081463"/>
            </a:xfrm>
            <a:prstGeom prst="rect">
              <a:avLst/>
            </a:prstGeom>
            <a:noFill/>
            <a:ln>
              <a:noFill/>
            </a:ln>
          </p:spPr>
        </p:pic>
      </p:grpSp>
      <p:pic>
        <p:nvPicPr>
          <p:cNvPr id="106" name="Google Shape;106;g1224cdefe1a_0_4"/>
          <p:cNvPicPr preferRelativeResize="0"/>
          <p:nvPr/>
        </p:nvPicPr>
        <p:blipFill>
          <a:blip r:embed="rId8">
            <a:alphaModFix/>
          </a:blip>
          <a:stretch>
            <a:fillRect/>
          </a:stretch>
        </p:blipFill>
        <p:spPr>
          <a:xfrm>
            <a:off x="5341425" y="2130624"/>
            <a:ext cx="1100760" cy="711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 name="Shape 110"/>
        <p:cNvGrpSpPr/>
        <p:nvPr/>
      </p:nvGrpSpPr>
      <p:grpSpPr>
        <a:xfrm>
          <a:off x="0" y="0"/>
          <a:ext cx="0" cy="0"/>
          <a:chOff x="0" y="0"/>
          <a:chExt cx="0" cy="0"/>
        </a:xfrm>
      </p:grpSpPr>
      <p:pic>
        <p:nvPicPr>
          <p:cNvPr id="111" name="Google Shape;111;p5"/>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112" name="Google Shape;112;p5"/>
          <p:cNvSpPr txBox="1"/>
          <p:nvPr>
            <p:ph type="title"/>
          </p:nvPr>
        </p:nvSpPr>
        <p:spPr>
          <a:xfrm>
            <a:off x="381000" y="440802"/>
            <a:ext cx="11353800" cy="766235"/>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Tech solutions</a:t>
            </a:r>
            <a:endParaRPr/>
          </a:p>
        </p:txBody>
      </p:sp>
      <p:grpSp>
        <p:nvGrpSpPr>
          <p:cNvPr id="113" name="Google Shape;113;p5"/>
          <p:cNvGrpSpPr/>
          <p:nvPr/>
        </p:nvGrpSpPr>
        <p:grpSpPr>
          <a:xfrm>
            <a:off x="8158796" y="1660035"/>
            <a:ext cx="1786173" cy="2189615"/>
            <a:chOff x="6705600" y="2122497"/>
            <a:chExt cx="2079605" cy="2519405"/>
          </a:xfrm>
        </p:grpSpPr>
        <p:pic>
          <p:nvPicPr>
            <p:cNvPr id="114" name="Google Shape;114;p5"/>
            <p:cNvPicPr preferRelativeResize="0"/>
            <p:nvPr/>
          </p:nvPicPr>
          <p:blipFill rotWithShape="1">
            <a:blip r:embed="rId4">
              <a:alphaModFix/>
            </a:blip>
            <a:srcRect b="0" l="0" r="0" t="0"/>
            <a:stretch/>
          </p:blipFill>
          <p:spPr>
            <a:xfrm>
              <a:off x="6705600" y="2122497"/>
              <a:ext cx="2079605" cy="2079605"/>
            </a:xfrm>
            <a:prstGeom prst="rect">
              <a:avLst/>
            </a:prstGeom>
            <a:noFill/>
            <a:ln>
              <a:noFill/>
            </a:ln>
          </p:spPr>
        </p:pic>
        <p:sp>
          <p:nvSpPr>
            <p:cNvPr id="115" name="Google Shape;115;p5"/>
            <p:cNvSpPr txBox="1"/>
            <p:nvPr/>
          </p:nvSpPr>
          <p:spPr>
            <a:xfrm>
              <a:off x="6705600" y="4202102"/>
              <a:ext cx="2079600" cy="4398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2400">
                  <a:solidFill>
                    <a:schemeClr val="dk1"/>
                  </a:solidFill>
                  <a:latin typeface="Arial"/>
                  <a:ea typeface="Arial"/>
                  <a:cs typeface="Arial"/>
                  <a:sym typeface="Arial"/>
                </a:rPr>
                <a:t>OMOP CDM</a:t>
              </a:r>
              <a:endParaRPr/>
            </a:p>
          </p:txBody>
        </p:sp>
      </p:grpSp>
      <p:pic>
        <p:nvPicPr>
          <p:cNvPr id="116" name="Google Shape;116;p5"/>
          <p:cNvPicPr preferRelativeResize="0"/>
          <p:nvPr/>
        </p:nvPicPr>
        <p:blipFill rotWithShape="1">
          <a:blip r:embed="rId5">
            <a:alphaModFix/>
          </a:blip>
          <a:srcRect b="28205" l="23077" r="20512" t="25641"/>
          <a:stretch/>
        </p:blipFill>
        <p:spPr>
          <a:xfrm>
            <a:off x="304800" y="5460510"/>
            <a:ext cx="1371600" cy="1122218"/>
          </a:xfrm>
          <a:prstGeom prst="rect">
            <a:avLst/>
          </a:prstGeom>
          <a:noFill/>
          <a:ln>
            <a:noFill/>
          </a:ln>
        </p:spPr>
      </p:pic>
      <p:pic>
        <p:nvPicPr>
          <p:cNvPr id="117" name="Google Shape;117;p5"/>
          <p:cNvPicPr preferRelativeResize="0"/>
          <p:nvPr/>
        </p:nvPicPr>
        <p:blipFill rotWithShape="1">
          <a:blip r:embed="rId6">
            <a:alphaModFix/>
          </a:blip>
          <a:srcRect b="0" l="0" r="0" t="0"/>
          <a:stretch/>
        </p:blipFill>
        <p:spPr>
          <a:xfrm>
            <a:off x="10275498" y="5870893"/>
            <a:ext cx="1611702" cy="711835"/>
          </a:xfrm>
          <a:prstGeom prst="rect">
            <a:avLst/>
          </a:prstGeom>
          <a:noFill/>
          <a:ln>
            <a:noFill/>
          </a:ln>
        </p:spPr>
      </p:pic>
      <p:sp>
        <p:nvSpPr>
          <p:cNvPr id="118" name="Google Shape;118;p5"/>
          <p:cNvSpPr txBox="1"/>
          <p:nvPr/>
        </p:nvSpPr>
        <p:spPr>
          <a:xfrm>
            <a:off x="815100" y="4031975"/>
            <a:ext cx="10919700" cy="1656600"/>
          </a:xfrm>
          <a:prstGeom prst="rect">
            <a:avLst/>
          </a:prstGeom>
          <a:noFill/>
          <a:ln>
            <a:noFill/>
          </a:ln>
        </p:spPr>
        <p:txBody>
          <a:bodyPr anchorCtr="0" anchor="t" bIns="0" lIns="0" spcFirstLastPara="1" rIns="0" wrap="square" tIns="12700">
            <a:spAutoFit/>
          </a:bodyPr>
          <a:lstStyle/>
          <a:p>
            <a:pPr indent="-381000" lvl="0" marL="457200" rtl="0" algn="l">
              <a:lnSpc>
                <a:spcPct val="115000"/>
              </a:lnSpc>
              <a:spcBef>
                <a:spcPts val="100"/>
              </a:spcBef>
              <a:spcAft>
                <a:spcPts val="0"/>
              </a:spcAft>
              <a:buClr>
                <a:schemeClr val="dk1"/>
              </a:buClr>
              <a:buSzPts val="2400"/>
              <a:buChar char="●"/>
            </a:pPr>
            <a:r>
              <a:rPr lang="en-US" sz="2400">
                <a:solidFill>
                  <a:schemeClr val="dk1"/>
                </a:solidFill>
              </a:rPr>
              <a:t>Common data models (CDMs) are an important component of effective collaborative research based on electronic healthcare data.</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The Observational Medical Outcomes Partnership (OMOP) common data model (CDM) is one of the most frequently used CDMs in research today.</a:t>
            </a:r>
            <a:endParaRPr sz="2400">
              <a:solidFill>
                <a:schemeClr val="dk1"/>
              </a:solidFill>
            </a:endParaRPr>
          </a:p>
        </p:txBody>
      </p:sp>
      <p:grpSp>
        <p:nvGrpSpPr>
          <p:cNvPr id="119" name="Google Shape;119;p5"/>
          <p:cNvGrpSpPr/>
          <p:nvPr/>
        </p:nvGrpSpPr>
        <p:grpSpPr>
          <a:xfrm>
            <a:off x="3335300" y="1358979"/>
            <a:ext cx="2057400" cy="2527963"/>
            <a:chOff x="5791200" y="2310203"/>
            <a:chExt cx="2057400" cy="2527963"/>
          </a:xfrm>
        </p:grpSpPr>
        <p:pic>
          <p:nvPicPr>
            <p:cNvPr id="120" name="Google Shape;120;p5"/>
            <p:cNvPicPr preferRelativeResize="0"/>
            <p:nvPr/>
          </p:nvPicPr>
          <p:blipFill rotWithShape="1">
            <a:blip r:embed="rId7">
              <a:alphaModFix/>
            </a:blip>
            <a:srcRect b="0" l="0" r="0" t="0"/>
            <a:stretch/>
          </p:blipFill>
          <p:spPr>
            <a:xfrm>
              <a:off x="5791200" y="2310203"/>
              <a:ext cx="2057400" cy="2057400"/>
            </a:xfrm>
            <a:prstGeom prst="rect">
              <a:avLst/>
            </a:prstGeom>
            <a:noFill/>
            <a:ln>
              <a:noFill/>
            </a:ln>
          </p:spPr>
        </p:pic>
        <p:sp>
          <p:nvSpPr>
            <p:cNvPr id="121" name="Google Shape;121;p5"/>
            <p:cNvSpPr txBox="1"/>
            <p:nvPr/>
          </p:nvSpPr>
          <p:spPr>
            <a:xfrm>
              <a:off x="5791200" y="4455966"/>
              <a:ext cx="20574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Arial"/>
                  <a:ea typeface="Arial"/>
                  <a:cs typeface="Arial"/>
                  <a:sym typeface="Arial"/>
                </a:rPr>
                <a:t>Interoperability</a:t>
              </a:r>
              <a:endParaRPr/>
            </a:p>
          </p:txBody>
        </p:sp>
      </p:grpSp>
      <p:pic>
        <p:nvPicPr>
          <p:cNvPr id="122" name="Google Shape;122;p5"/>
          <p:cNvPicPr preferRelativeResize="0"/>
          <p:nvPr/>
        </p:nvPicPr>
        <p:blipFill>
          <a:blip r:embed="rId8">
            <a:alphaModFix/>
          </a:blip>
          <a:stretch>
            <a:fillRect/>
          </a:stretch>
        </p:blipFill>
        <p:spPr>
          <a:xfrm>
            <a:off x="6225375" y="2174949"/>
            <a:ext cx="1100760" cy="711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 name="Shape 127"/>
        <p:cNvGrpSpPr/>
        <p:nvPr/>
      </p:nvGrpSpPr>
      <p:grpSpPr>
        <a:xfrm>
          <a:off x="0" y="0"/>
          <a:ext cx="0" cy="0"/>
          <a:chOff x="0" y="0"/>
          <a:chExt cx="0" cy="0"/>
        </a:xfrm>
      </p:grpSpPr>
      <p:pic>
        <p:nvPicPr>
          <p:cNvPr id="128" name="Google Shape;128;p6"/>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129" name="Google Shape;129;p6"/>
          <p:cNvSpPr txBox="1"/>
          <p:nvPr>
            <p:ph type="title"/>
          </p:nvPr>
        </p:nvSpPr>
        <p:spPr>
          <a:xfrm>
            <a:off x="381000" y="440802"/>
            <a:ext cx="11353800" cy="766235"/>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Objective</a:t>
            </a:r>
            <a:endParaRPr/>
          </a:p>
        </p:txBody>
      </p:sp>
      <p:sp>
        <p:nvSpPr>
          <p:cNvPr id="130" name="Google Shape;130;p6"/>
          <p:cNvSpPr txBox="1"/>
          <p:nvPr/>
        </p:nvSpPr>
        <p:spPr>
          <a:xfrm>
            <a:off x="1371600" y="3856874"/>
            <a:ext cx="9372600" cy="188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t/>
            </a:r>
            <a:endParaRPr sz="2400">
              <a:solidFill>
                <a:schemeClr val="dk1"/>
              </a:solidFill>
              <a:latin typeface="Arial"/>
              <a:ea typeface="Arial"/>
              <a:cs typeface="Arial"/>
              <a:sym typeface="Arial"/>
            </a:endParaRPr>
          </a:p>
          <a:p>
            <a:pPr indent="0" lvl="0" marL="12700" marR="0" rtl="0" algn="l">
              <a:lnSpc>
                <a:spcPct val="100000"/>
              </a:lnSpc>
              <a:spcBef>
                <a:spcPts val="100"/>
              </a:spcBef>
              <a:spcAft>
                <a:spcPts val="0"/>
              </a:spcAft>
              <a:buNone/>
            </a:pPr>
            <a:r>
              <a:rPr i="1" lang="en-US" sz="2400">
                <a:solidFill>
                  <a:schemeClr val="dk1"/>
                </a:solidFill>
                <a:latin typeface="Arial"/>
                <a:ea typeface="Arial"/>
                <a:cs typeface="Arial"/>
                <a:sym typeface="Arial"/>
              </a:rPr>
              <a:t>To develop an </a:t>
            </a:r>
            <a:r>
              <a:rPr i="1" lang="en-US" sz="2400">
                <a:solidFill>
                  <a:schemeClr val="accent6"/>
                </a:solidFill>
                <a:latin typeface="Arial"/>
                <a:ea typeface="Arial"/>
                <a:cs typeface="Arial"/>
                <a:sym typeface="Arial"/>
              </a:rPr>
              <a:t>open-source</a:t>
            </a:r>
            <a:r>
              <a:rPr i="1" lang="en-US" sz="2400">
                <a:solidFill>
                  <a:schemeClr val="dk1"/>
                </a:solidFill>
                <a:latin typeface="Arial"/>
                <a:ea typeface="Arial"/>
                <a:cs typeface="Arial"/>
                <a:sym typeface="Arial"/>
              </a:rPr>
              <a:t> OpenMRS-OMOP extract, transform, and load (</a:t>
            </a:r>
            <a:r>
              <a:rPr i="1" lang="en-US" sz="2400">
                <a:solidFill>
                  <a:schemeClr val="accent6"/>
                </a:solidFill>
                <a:latin typeface="Arial"/>
                <a:ea typeface="Arial"/>
                <a:cs typeface="Arial"/>
                <a:sym typeface="Arial"/>
              </a:rPr>
              <a:t>ETL</a:t>
            </a:r>
            <a:r>
              <a:rPr i="1" lang="en-US" sz="2400">
                <a:solidFill>
                  <a:schemeClr val="dk1"/>
                </a:solidFill>
                <a:latin typeface="Arial"/>
                <a:ea typeface="Arial"/>
                <a:cs typeface="Arial"/>
                <a:sym typeface="Arial"/>
              </a:rPr>
              <a:t>) pipeline to help </a:t>
            </a:r>
            <a:r>
              <a:rPr i="1" lang="en-US" sz="2400">
                <a:solidFill>
                  <a:schemeClr val="accent6"/>
                </a:solidFill>
                <a:latin typeface="Arial"/>
                <a:ea typeface="Arial"/>
                <a:cs typeface="Arial"/>
                <a:sym typeface="Arial"/>
              </a:rPr>
              <a:t>facilitate</a:t>
            </a:r>
            <a:r>
              <a:rPr i="1" lang="en-US" sz="2400">
                <a:solidFill>
                  <a:schemeClr val="dk1"/>
                </a:solidFill>
                <a:latin typeface="Arial"/>
                <a:ea typeface="Arial"/>
                <a:cs typeface="Arial"/>
                <a:sym typeface="Arial"/>
              </a:rPr>
              <a:t> and accelerate </a:t>
            </a:r>
            <a:r>
              <a:rPr i="1" lang="en-US" sz="2400">
                <a:solidFill>
                  <a:schemeClr val="accent6"/>
                </a:solidFill>
                <a:latin typeface="Arial"/>
                <a:ea typeface="Arial"/>
                <a:cs typeface="Arial"/>
                <a:sym typeface="Arial"/>
              </a:rPr>
              <a:t>collaborative</a:t>
            </a:r>
            <a:r>
              <a:rPr i="1" lang="en-US" sz="2400">
                <a:solidFill>
                  <a:schemeClr val="dk1"/>
                </a:solidFill>
                <a:latin typeface="Arial"/>
                <a:ea typeface="Arial"/>
                <a:cs typeface="Arial"/>
                <a:sym typeface="Arial"/>
              </a:rPr>
              <a:t> research in and with </a:t>
            </a:r>
            <a:r>
              <a:rPr i="1" lang="en-US" sz="2400">
                <a:solidFill>
                  <a:schemeClr val="accent6"/>
                </a:solidFill>
                <a:latin typeface="Arial"/>
                <a:ea typeface="Arial"/>
                <a:cs typeface="Arial"/>
                <a:sym typeface="Arial"/>
              </a:rPr>
              <a:t>LMICs</a:t>
            </a:r>
            <a:r>
              <a:rPr i="1" lang="en-US" sz="2400">
                <a:solidFill>
                  <a:schemeClr val="dk1"/>
                </a:solidFill>
                <a:latin typeface="Arial"/>
                <a:ea typeface="Arial"/>
                <a:cs typeface="Arial"/>
                <a:sym typeface="Arial"/>
              </a:rPr>
              <a:t> that have </a:t>
            </a:r>
            <a:r>
              <a:rPr i="1" lang="en-US" sz="2400">
                <a:solidFill>
                  <a:schemeClr val="accent6"/>
                </a:solidFill>
                <a:latin typeface="Arial"/>
                <a:ea typeface="Arial"/>
                <a:cs typeface="Arial"/>
                <a:sym typeface="Arial"/>
              </a:rPr>
              <a:t>OpenMRS</a:t>
            </a:r>
            <a:r>
              <a:rPr i="1" lang="en-US" sz="2400">
                <a:solidFill>
                  <a:schemeClr val="dk1"/>
                </a:solidFill>
                <a:latin typeface="Arial"/>
                <a:ea typeface="Arial"/>
                <a:cs typeface="Arial"/>
                <a:sym typeface="Arial"/>
              </a:rPr>
              <a:t> implementations. </a:t>
            </a:r>
            <a:endParaRPr sz="2400">
              <a:solidFill>
                <a:schemeClr val="dk1"/>
              </a:solidFill>
              <a:latin typeface="Arial"/>
              <a:ea typeface="Arial"/>
              <a:cs typeface="Arial"/>
              <a:sym typeface="Arial"/>
            </a:endParaRPr>
          </a:p>
          <a:p>
            <a:pPr indent="0" lvl="0" marL="12700" marR="0" rtl="0" algn="l">
              <a:lnSpc>
                <a:spcPct val="100000"/>
              </a:lnSpc>
              <a:spcBef>
                <a:spcPts val="100"/>
              </a:spcBef>
              <a:spcAft>
                <a:spcPts val="0"/>
              </a:spcAft>
              <a:buNone/>
            </a:pPr>
            <a:r>
              <a:t/>
            </a:r>
            <a:endParaRPr sz="2400">
              <a:solidFill>
                <a:schemeClr val="dk1"/>
              </a:solidFill>
              <a:latin typeface="Arial"/>
              <a:ea typeface="Arial"/>
              <a:cs typeface="Arial"/>
              <a:sym typeface="Arial"/>
            </a:endParaRPr>
          </a:p>
        </p:txBody>
      </p:sp>
      <p:sp>
        <p:nvSpPr>
          <p:cNvPr id="131" name="Google Shape;131;p6"/>
          <p:cNvSpPr txBox="1"/>
          <p:nvPr/>
        </p:nvSpPr>
        <p:spPr>
          <a:xfrm>
            <a:off x="4305300" y="5876707"/>
            <a:ext cx="3505200" cy="289823"/>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i="1" lang="en-US" sz="1800">
                <a:solidFill>
                  <a:schemeClr val="dk1"/>
                </a:solidFill>
                <a:latin typeface="Arial"/>
                <a:ea typeface="Arial"/>
                <a:cs typeface="Arial"/>
                <a:sym typeface="Arial"/>
              </a:rPr>
              <a:t>ETL = Extract, transform, and load</a:t>
            </a:r>
            <a:endParaRPr i="1" sz="1800">
              <a:solidFill>
                <a:schemeClr val="dk1"/>
              </a:solidFill>
              <a:latin typeface="Arial"/>
              <a:ea typeface="Arial"/>
              <a:cs typeface="Arial"/>
              <a:sym typeface="Arial"/>
            </a:endParaRPr>
          </a:p>
        </p:txBody>
      </p:sp>
      <p:pic>
        <p:nvPicPr>
          <p:cNvPr id="132" name="Google Shape;132;p6"/>
          <p:cNvPicPr preferRelativeResize="0"/>
          <p:nvPr/>
        </p:nvPicPr>
        <p:blipFill rotWithShape="1">
          <a:blip r:embed="rId4">
            <a:alphaModFix/>
          </a:blip>
          <a:srcRect b="28205" l="23077" r="20512" t="25641"/>
          <a:stretch/>
        </p:blipFill>
        <p:spPr>
          <a:xfrm>
            <a:off x="304800" y="5460510"/>
            <a:ext cx="1371600" cy="1122218"/>
          </a:xfrm>
          <a:prstGeom prst="rect">
            <a:avLst/>
          </a:prstGeom>
          <a:noFill/>
          <a:ln>
            <a:noFill/>
          </a:ln>
        </p:spPr>
      </p:pic>
      <p:pic>
        <p:nvPicPr>
          <p:cNvPr id="133" name="Google Shape;133;p6"/>
          <p:cNvPicPr preferRelativeResize="0"/>
          <p:nvPr/>
        </p:nvPicPr>
        <p:blipFill rotWithShape="1">
          <a:blip r:embed="rId5">
            <a:alphaModFix/>
          </a:blip>
          <a:srcRect b="0" l="0" r="0" t="0"/>
          <a:stretch/>
        </p:blipFill>
        <p:spPr>
          <a:xfrm>
            <a:off x="10275498" y="5870893"/>
            <a:ext cx="1611702" cy="711835"/>
          </a:xfrm>
          <a:prstGeom prst="rect">
            <a:avLst/>
          </a:prstGeom>
          <a:noFill/>
          <a:ln>
            <a:noFill/>
          </a:ln>
        </p:spPr>
      </p:pic>
      <p:pic>
        <p:nvPicPr>
          <p:cNvPr id="134" name="Google Shape;134;p6"/>
          <p:cNvPicPr preferRelativeResize="0"/>
          <p:nvPr/>
        </p:nvPicPr>
        <p:blipFill rotWithShape="1">
          <a:blip r:embed="rId6">
            <a:alphaModFix/>
          </a:blip>
          <a:srcRect b="0" l="0" r="0" t="0"/>
          <a:stretch/>
        </p:blipFill>
        <p:spPr>
          <a:xfrm>
            <a:off x="2794400" y="1610600"/>
            <a:ext cx="2590775" cy="2139475"/>
          </a:xfrm>
          <a:prstGeom prst="rect">
            <a:avLst/>
          </a:prstGeom>
          <a:noFill/>
          <a:ln>
            <a:noFill/>
          </a:ln>
        </p:spPr>
      </p:pic>
      <p:grpSp>
        <p:nvGrpSpPr>
          <p:cNvPr id="135" name="Google Shape;135;p6"/>
          <p:cNvGrpSpPr/>
          <p:nvPr/>
        </p:nvGrpSpPr>
        <p:grpSpPr>
          <a:xfrm>
            <a:off x="7010896" y="1585535"/>
            <a:ext cx="1786172" cy="2189615"/>
            <a:chOff x="6705600" y="2122497"/>
            <a:chExt cx="2079604" cy="2519405"/>
          </a:xfrm>
        </p:grpSpPr>
        <p:pic>
          <p:nvPicPr>
            <p:cNvPr id="136" name="Google Shape;136;p6"/>
            <p:cNvPicPr preferRelativeResize="0"/>
            <p:nvPr/>
          </p:nvPicPr>
          <p:blipFill rotWithShape="1">
            <a:blip r:embed="rId7">
              <a:alphaModFix/>
            </a:blip>
            <a:srcRect b="0" l="0" r="0" t="0"/>
            <a:stretch/>
          </p:blipFill>
          <p:spPr>
            <a:xfrm>
              <a:off x="6705600" y="2122497"/>
              <a:ext cx="2079604" cy="2079604"/>
            </a:xfrm>
            <a:prstGeom prst="rect">
              <a:avLst/>
            </a:prstGeom>
            <a:noFill/>
            <a:ln>
              <a:noFill/>
            </a:ln>
          </p:spPr>
        </p:pic>
        <p:sp>
          <p:nvSpPr>
            <p:cNvPr id="137" name="Google Shape;137;p6"/>
            <p:cNvSpPr txBox="1"/>
            <p:nvPr/>
          </p:nvSpPr>
          <p:spPr>
            <a:xfrm>
              <a:off x="6705600" y="4202102"/>
              <a:ext cx="2079600" cy="4398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lang="en-US" sz="2400">
                  <a:solidFill>
                    <a:schemeClr val="dk1"/>
                  </a:solidFill>
                  <a:latin typeface="Arial"/>
                  <a:ea typeface="Arial"/>
                  <a:cs typeface="Arial"/>
                  <a:sym typeface="Arial"/>
                </a:rPr>
                <a:t>OMOP CDM</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 name="Shape 142"/>
        <p:cNvGrpSpPr/>
        <p:nvPr/>
      </p:nvGrpSpPr>
      <p:grpSpPr>
        <a:xfrm>
          <a:off x="0" y="0"/>
          <a:ext cx="0" cy="0"/>
          <a:chOff x="0" y="0"/>
          <a:chExt cx="0" cy="0"/>
        </a:xfrm>
      </p:grpSpPr>
      <p:pic>
        <p:nvPicPr>
          <p:cNvPr id="143" name="Google Shape;143;p7"/>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144" name="Google Shape;144;p7"/>
          <p:cNvSpPr txBox="1"/>
          <p:nvPr>
            <p:ph type="title"/>
          </p:nvPr>
        </p:nvSpPr>
        <p:spPr>
          <a:xfrm>
            <a:off x="381000" y="440802"/>
            <a:ext cx="11353800" cy="766235"/>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Methods – open source tools</a:t>
            </a:r>
            <a:endParaRPr/>
          </a:p>
        </p:txBody>
      </p:sp>
      <p:pic>
        <p:nvPicPr>
          <p:cNvPr descr="https://lh6.googleusercontent.com/T64hvHdRDJA_5UGRNd3bYG29L0egYOX6xvdWKQAowV3-9fUhUnYDYDKakeIzoGqGr4-HoKd7Z74mPNO911ViGvirpGDndBmkVQPTuL8C96l9XD9ItQavs3H95ggybyV8ar35tuu3Ozq98g" id="145" name="Google Shape;145;p7"/>
          <p:cNvPicPr preferRelativeResize="0"/>
          <p:nvPr/>
        </p:nvPicPr>
        <p:blipFill rotWithShape="1">
          <a:blip r:embed="rId4">
            <a:alphaModFix/>
          </a:blip>
          <a:srcRect b="0" l="0" r="0" t="0"/>
          <a:stretch/>
        </p:blipFill>
        <p:spPr>
          <a:xfrm>
            <a:off x="3052994" y="1907153"/>
            <a:ext cx="1981200" cy="1320800"/>
          </a:xfrm>
          <a:prstGeom prst="rect">
            <a:avLst/>
          </a:prstGeom>
          <a:noFill/>
          <a:ln>
            <a:noFill/>
          </a:ln>
        </p:spPr>
      </p:pic>
      <p:pic>
        <p:nvPicPr>
          <p:cNvPr descr="https://lh5.googleusercontent.com/uZKDWIzQhTCPHmnlAb_QcfRSS6ohYuBbwEsuOwqqyNKm6yhxtpZ47bUrR5lkM_xUXCy08DiebEoVHjq23B6STYGrLwUcvRcyHpLJEQIyjsjZm101OgFcwNimHbf7iyv6I07uJWKl90H1Zg" id="146" name="Google Shape;146;p7"/>
          <p:cNvPicPr preferRelativeResize="0"/>
          <p:nvPr/>
        </p:nvPicPr>
        <p:blipFill rotWithShape="1">
          <a:blip r:embed="rId5">
            <a:alphaModFix/>
          </a:blip>
          <a:srcRect b="12787" l="0" r="0" t="0"/>
          <a:stretch/>
        </p:blipFill>
        <p:spPr>
          <a:xfrm>
            <a:off x="5694569" y="2011235"/>
            <a:ext cx="3028950" cy="1320800"/>
          </a:xfrm>
          <a:prstGeom prst="rect">
            <a:avLst/>
          </a:prstGeom>
          <a:noFill/>
          <a:ln>
            <a:noFill/>
          </a:ln>
        </p:spPr>
      </p:pic>
      <p:pic>
        <p:nvPicPr>
          <p:cNvPr descr="https://lh6.googleusercontent.com/eV7lyHQ6yRLkMWsz8UPluOYJG6LZrC4rhGqrdPK0ZDpTVnhwVUS7sYeX8T0ggxfpYi8sLCn5BHr09-PekfKg3a8Bquxj7IAwee8Mdow-kkj2tPON0JoZl8EIc4StWrEcr8WyRCCh02CAVg" id="147" name="Google Shape;147;p7"/>
          <p:cNvPicPr preferRelativeResize="0"/>
          <p:nvPr/>
        </p:nvPicPr>
        <p:blipFill rotWithShape="1">
          <a:blip r:embed="rId6">
            <a:alphaModFix/>
          </a:blip>
          <a:srcRect b="0" l="0" r="0" t="0"/>
          <a:stretch/>
        </p:blipFill>
        <p:spPr>
          <a:xfrm>
            <a:off x="9504619" y="2056925"/>
            <a:ext cx="1229421" cy="1229421"/>
          </a:xfrm>
          <a:prstGeom prst="rect">
            <a:avLst/>
          </a:prstGeom>
          <a:noFill/>
          <a:ln>
            <a:noFill/>
          </a:ln>
        </p:spPr>
      </p:pic>
      <p:pic>
        <p:nvPicPr>
          <p:cNvPr id="148" name="Google Shape;148;p7"/>
          <p:cNvPicPr preferRelativeResize="0"/>
          <p:nvPr/>
        </p:nvPicPr>
        <p:blipFill rotWithShape="1">
          <a:blip r:embed="rId7">
            <a:alphaModFix/>
          </a:blip>
          <a:srcRect b="0" l="0" r="0" t="0"/>
          <a:stretch/>
        </p:blipFill>
        <p:spPr>
          <a:xfrm>
            <a:off x="741619" y="1944242"/>
            <a:ext cx="1651000" cy="1363407"/>
          </a:xfrm>
          <a:prstGeom prst="rect">
            <a:avLst/>
          </a:prstGeom>
          <a:noFill/>
          <a:ln>
            <a:noFill/>
          </a:ln>
        </p:spPr>
      </p:pic>
      <p:sp>
        <p:nvSpPr>
          <p:cNvPr id="149" name="Google Shape;149;p7"/>
          <p:cNvSpPr txBox="1"/>
          <p:nvPr/>
        </p:nvSpPr>
        <p:spPr>
          <a:xfrm>
            <a:off x="904240" y="3504813"/>
            <a:ext cx="1600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EHR System</a:t>
            </a:r>
            <a:endParaRPr sz="1800">
              <a:solidFill>
                <a:schemeClr val="dk1"/>
              </a:solidFill>
              <a:latin typeface="Arial"/>
              <a:ea typeface="Arial"/>
              <a:cs typeface="Arial"/>
              <a:sym typeface="Arial"/>
            </a:endParaRPr>
          </a:p>
        </p:txBody>
      </p:sp>
      <p:sp>
        <p:nvSpPr>
          <p:cNvPr id="150" name="Google Shape;150;p7"/>
          <p:cNvSpPr txBox="1"/>
          <p:nvPr/>
        </p:nvSpPr>
        <p:spPr>
          <a:xfrm>
            <a:off x="3052994" y="3504813"/>
            <a:ext cx="257564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Relational database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*MySQL Workbench is the database management software </a:t>
            </a:r>
            <a:endParaRPr sz="1800">
              <a:solidFill>
                <a:schemeClr val="dk1"/>
              </a:solidFill>
              <a:latin typeface="Arial"/>
              <a:ea typeface="Arial"/>
              <a:cs typeface="Arial"/>
              <a:sym typeface="Arial"/>
            </a:endParaRPr>
          </a:p>
        </p:txBody>
      </p:sp>
      <p:sp>
        <p:nvSpPr>
          <p:cNvPr id="151" name="Google Shape;151;p7"/>
          <p:cNvSpPr txBox="1"/>
          <p:nvPr/>
        </p:nvSpPr>
        <p:spPr>
          <a:xfrm>
            <a:off x="6177194" y="3504813"/>
            <a:ext cx="2728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Data integration platform</a:t>
            </a:r>
            <a:endParaRPr/>
          </a:p>
        </p:txBody>
      </p:sp>
      <p:sp>
        <p:nvSpPr>
          <p:cNvPr id="152" name="Google Shape;152;p7"/>
          <p:cNvSpPr txBox="1"/>
          <p:nvPr/>
        </p:nvSpPr>
        <p:spPr>
          <a:xfrm>
            <a:off x="9504619" y="3504813"/>
            <a:ext cx="2220021"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Relational database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*pgAdmin is the database management software</a:t>
            </a:r>
            <a:endParaRPr/>
          </a:p>
        </p:txBody>
      </p:sp>
      <p:pic>
        <p:nvPicPr>
          <p:cNvPr id="153" name="Google Shape;153;p7"/>
          <p:cNvPicPr preferRelativeResize="0"/>
          <p:nvPr/>
        </p:nvPicPr>
        <p:blipFill rotWithShape="1">
          <a:blip r:embed="rId8">
            <a:alphaModFix/>
          </a:blip>
          <a:srcRect b="28205" l="23077" r="20512" t="25641"/>
          <a:stretch/>
        </p:blipFill>
        <p:spPr>
          <a:xfrm>
            <a:off x="304800" y="5460510"/>
            <a:ext cx="1371600" cy="1122218"/>
          </a:xfrm>
          <a:prstGeom prst="rect">
            <a:avLst/>
          </a:prstGeom>
          <a:noFill/>
          <a:ln>
            <a:noFill/>
          </a:ln>
        </p:spPr>
      </p:pic>
      <p:pic>
        <p:nvPicPr>
          <p:cNvPr id="154" name="Google Shape;154;p7"/>
          <p:cNvPicPr preferRelativeResize="0"/>
          <p:nvPr/>
        </p:nvPicPr>
        <p:blipFill rotWithShape="1">
          <a:blip r:embed="rId9">
            <a:alphaModFix/>
          </a:blip>
          <a:srcRect b="0" l="0" r="0" t="0"/>
          <a:stretch/>
        </p:blipFill>
        <p:spPr>
          <a:xfrm>
            <a:off x="10275498" y="5870893"/>
            <a:ext cx="1611702" cy="7118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 name="Shape 158"/>
        <p:cNvGrpSpPr/>
        <p:nvPr/>
      </p:nvGrpSpPr>
      <p:grpSpPr>
        <a:xfrm>
          <a:off x="0" y="0"/>
          <a:ext cx="0" cy="0"/>
          <a:chOff x="0" y="0"/>
          <a:chExt cx="0" cy="0"/>
        </a:xfrm>
      </p:grpSpPr>
      <p:pic>
        <p:nvPicPr>
          <p:cNvPr id="159" name="Google Shape;159;p8"/>
          <p:cNvPicPr preferRelativeResize="0"/>
          <p:nvPr/>
        </p:nvPicPr>
        <p:blipFill rotWithShape="1">
          <a:blip r:embed="rId3">
            <a:alphaModFix/>
          </a:blip>
          <a:srcRect b="47776" l="164" r="0" t="34445"/>
          <a:stretch/>
        </p:blipFill>
        <p:spPr>
          <a:xfrm>
            <a:off x="304800" y="352441"/>
            <a:ext cx="11582400" cy="942959"/>
          </a:xfrm>
          <a:prstGeom prst="rect">
            <a:avLst/>
          </a:prstGeom>
          <a:noFill/>
          <a:ln>
            <a:noFill/>
          </a:ln>
        </p:spPr>
      </p:pic>
      <p:sp>
        <p:nvSpPr>
          <p:cNvPr id="160" name="Google Shape;160;p8"/>
          <p:cNvSpPr txBox="1"/>
          <p:nvPr>
            <p:ph type="title"/>
          </p:nvPr>
        </p:nvSpPr>
        <p:spPr>
          <a:xfrm>
            <a:off x="381000" y="440802"/>
            <a:ext cx="11353800" cy="766235"/>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b="0" lang="en-US"/>
              <a:t>Overview</a:t>
            </a:r>
            <a:endParaRPr/>
          </a:p>
        </p:txBody>
      </p:sp>
      <p:pic>
        <p:nvPicPr>
          <p:cNvPr descr="https://lh5.googleusercontent.com/QnMWWoIa2uk8Ze9TP4JlPzA6jU2YI_QsTKsp4o_GWqrgBzIEMMVtj5qq8kVpriL_pqZxHjGMYC0BII7MAhNatQuY_xYtX5z_z27PSbKtiA1zFF7gOtDNT_dOATNMhsDrYBaod9LI" id="161" name="Google Shape;161;p8"/>
          <p:cNvPicPr preferRelativeResize="0"/>
          <p:nvPr/>
        </p:nvPicPr>
        <p:blipFill rotWithShape="1">
          <a:blip r:embed="rId4">
            <a:alphaModFix/>
          </a:blip>
          <a:srcRect b="0" l="0" r="0" t="0"/>
          <a:stretch/>
        </p:blipFill>
        <p:spPr>
          <a:xfrm>
            <a:off x="304800" y="1383761"/>
            <a:ext cx="11582400" cy="4287717"/>
          </a:xfrm>
          <a:prstGeom prst="rect">
            <a:avLst/>
          </a:prstGeom>
          <a:noFill/>
          <a:ln>
            <a:noFill/>
          </a:ln>
        </p:spPr>
      </p:pic>
      <p:pic>
        <p:nvPicPr>
          <p:cNvPr id="162" name="Google Shape;162;p8"/>
          <p:cNvPicPr preferRelativeResize="0"/>
          <p:nvPr/>
        </p:nvPicPr>
        <p:blipFill rotWithShape="1">
          <a:blip r:embed="rId5">
            <a:alphaModFix/>
          </a:blip>
          <a:srcRect b="28205" l="23077" r="20512" t="25641"/>
          <a:stretch/>
        </p:blipFill>
        <p:spPr>
          <a:xfrm>
            <a:off x="304800" y="5460510"/>
            <a:ext cx="1371600" cy="1122218"/>
          </a:xfrm>
          <a:prstGeom prst="rect">
            <a:avLst/>
          </a:prstGeom>
          <a:noFill/>
          <a:ln>
            <a:noFill/>
          </a:ln>
        </p:spPr>
      </p:pic>
      <p:pic>
        <p:nvPicPr>
          <p:cNvPr id="163" name="Google Shape;163;p8"/>
          <p:cNvPicPr preferRelativeResize="0"/>
          <p:nvPr/>
        </p:nvPicPr>
        <p:blipFill rotWithShape="1">
          <a:blip r:embed="rId6">
            <a:alphaModFix/>
          </a:blip>
          <a:srcRect b="0" l="0" r="0" t="0"/>
          <a:stretch/>
        </p:blipFill>
        <p:spPr>
          <a:xfrm>
            <a:off x="10275498" y="5870893"/>
            <a:ext cx="1611702" cy="7118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2022-03-10T19:58:17Z</dcterms:created>
  <dc:creator>Jerome Duran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2022-02-23T00:00:00Z</vt:filetime>
  </property>
  <property fmtid="{D5CDD505-2E9C-101B-9397-08002B2CF9AE}" pid="3" name="Creator">
    <vt:lpwstr>Acrobat PDFMaker 21 for PowerPoint</vt:lpwstr>
  </property>
  <property fmtid="{D5CDD505-2E9C-101B-9397-08002B2CF9AE}" pid="4" name="LastSaved">
    <vt:filetime>2022-03-10T00:00:00Z</vt:filetime>
  </property>
  <property fmtid="{D5CDD505-2E9C-101B-9397-08002B2CF9AE}" pid="5" name="ContentTypeId">
    <vt:lpwstr>0x0101000132D3BEDC94D34A8726FE73BF49C28D</vt:lpwstr>
  </property>
</Properties>
</file>